
<file path=[Content_Types].xml><?xml version="1.0" encoding="utf-8"?>
<Types xmlns="http://schemas.openxmlformats.org/package/2006/content-types">
  <Default Extension="xml" ContentType="application/xml"/>
  <Default Extension="jpeg" ContentType="image/jpeg"/>
  <Default Extension="mp3" ContentType="audio/unknown"/>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91" r:id="rId2"/>
    <p:sldId id="412" r:id="rId3"/>
    <p:sldId id="357" r:id="rId4"/>
    <p:sldId id="358" r:id="rId5"/>
    <p:sldId id="395" r:id="rId6"/>
    <p:sldId id="396" r:id="rId7"/>
    <p:sldId id="403" r:id="rId8"/>
    <p:sldId id="417" r:id="rId9"/>
    <p:sldId id="413" r:id="rId10"/>
    <p:sldId id="414" r:id="rId11"/>
    <p:sldId id="415" r:id="rId12"/>
    <p:sldId id="423" r:id="rId13"/>
    <p:sldId id="424" r:id="rId14"/>
    <p:sldId id="425" r:id="rId15"/>
    <p:sldId id="426" r:id="rId16"/>
    <p:sldId id="397" r:id="rId17"/>
    <p:sldId id="427" r:id="rId18"/>
    <p:sldId id="432" r:id="rId19"/>
    <p:sldId id="433" r:id="rId20"/>
    <p:sldId id="398" r:id="rId21"/>
    <p:sldId id="446" r:id="rId22"/>
    <p:sldId id="434" r:id="rId23"/>
    <p:sldId id="442" r:id="rId24"/>
    <p:sldId id="444" r:id="rId25"/>
    <p:sldId id="447" r:id="rId26"/>
    <p:sldId id="399" r:id="rId27"/>
    <p:sldId id="370" r:id="rId28"/>
    <p:sldId id="445" r:id="rId29"/>
    <p:sldId id="380" r:id="rId30"/>
  </p:sldIdLst>
  <p:sldSz cx="9144000" cy="5143500" type="screen16x9"/>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324B"/>
    <a:srgbClr val="000000"/>
    <a:srgbClr val="FFFFFF"/>
    <a:srgbClr val="262626"/>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浅色样式 1 - 强调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32" d="100"/>
          <a:sy n="132" d="100"/>
        </p:scale>
        <p:origin x="-104" y="-128"/>
      </p:cViewPr>
      <p:guideLst>
        <p:guide orient="horz" pos="1620"/>
        <p:guide pos="2880"/>
      </p:guideLst>
    </p:cSldViewPr>
  </p:slideViewPr>
  <p:notesTextViewPr>
    <p:cViewPr>
      <p:scale>
        <a:sx n="1" d="1"/>
        <a:sy n="1" d="1"/>
      </p:scale>
      <p:origin x="0" y="0"/>
    </p:cViewPr>
  </p:notesTextViewPr>
  <p:sorterViewPr>
    <p:cViewPr>
      <p:scale>
        <a:sx n="39" d="100"/>
        <a:sy n="39"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gs" Target="tags/tag1.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31B61D-1BCF-B74F-AA01-4A913AA3D44D}" type="doc">
      <dgm:prSet loTypeId="urn:microsoft.com/office/officeart/2009/3/layout/HorizontalOrganizationChart" loCatId="" qsTypeId="urn:microsoft.com/office/officeart/2005/8/quickstyle/simple4" qsCatId="simple" csTypeId="urn:microsoft.com/office/officeart/2005/8/colors/accent2_3" csCatId="accent2" phldr="1"/>
      <dgm:spPr/>
      <dgm:t>
        <a:bodyPr/>
        <a:lstStyle/>
        <a:p>
          <a:endParaRPr lang="zh-CN" altLang="en-US"/>
        </a:p>
      </dgm:t>
    </dgm:pt>
    <dgm:pt modelId="{C907017E-EDE8-A745-BABE-9E0526B5B465}">
      <dgm:prSet phldrT="[文本]" custT="1"/>
      <dgm:spPr/>
      <dgm:t>
        <a:bodyPr/>
        <a:lstStyle/>
        <a:p>
          <a:r>
            <a:rPr lang="en-US" altLang="zh-CN" sz="1400" dirty="0" smtClean="0"/>
            <a:t>Commercial Banks</a:t>
          </a:r>
          <a:endParaRPr lang="zh-CN" altLang="en-US" sz="1400" dirty="0"/>
        </a:p>
      </dgm:t>
    </dgm:pt>
    <dgm:pt modelId="{95808EA0-FF6B-1149-86F3-3D90636171A6}" type="parTrans" cxnId="{E2F09A1E-CC3F-954D-BA99-EAF7BD59045A}">
      <dgm:prSet/>
      <dgm:spPr/>
      <dgm:t>
        <a:bodyPr/>
        <a:lstStyle/>
        <a:p>
          <a:endParaRPr lang="zh-CN" altLang="en-US" sz="2400"/>
        </a:p>
      </dgm:t>
    </dgm:pt>
    <dgm:pt modelId="{B62E97D4-238B-0547-9734-63C42446FC3D}" type="sibTrans" cxnId="{E2F09A1E-CC3F-954D-BA99-EAF7BD59045A}">
      <dgm:prSet/>
      <dgm:spPr/>
      <dgm:t>
        <a:bodyPr/>
        <a:lstStyle/>
        <a:p>
          <a:endParaRPr lang="zh-CN" altLang="en-US" sz="2400"/>
        </a:p>
      </dgm:t>
    </dgm:pt>
    <dgm:pt modelId="{DF27C111-A4D5-9F40-8DC4-86D73AE6FBC3}" type="asst">
      <dgm:prSet phldrT="[文本]" custT="1"/>
      <dgm:spPr/>
      <dgm:t>
        <a:bodyPr/>
        <a:lstStyle/>
        <a:p>
          <a:r>
            <a:rPr lang="en-US" altLang="zh-CN" sz="1400" dirty="0" smtClean="0"/>
            <a:t>MFIs</a:t>
          </a:r>
          <a:endParaRPr lang="zh-CN" altLang="en-US" sz="1400" dirty="0"/>
        </a:p>
      </dgm:t>
    </dgm:pt>
    <dgm:pt modelId="{0B24CD01-EF5D-CC47-8AC1-DCEAA9D6971A}" type="parTrans" cxnId="{9973BEAC-0C11-FB48-91E5-C262ADBA7E69}">
      <dgm:prSet/>
      <dgm:spPr/>
      <dgm:t>
        <a:bodyPr/>
        <a:lstStyle/>
        <a:p>
          <a:endParaRPr lang="zh-CN" altLang="en-US" sz="2400"/>
        </a:p>
      </dgm:t>
    </dgm:pt>
    <dgm:pt modelId="{46C95D50-7040-764D-B759-12751569A9F1}" type="sibTrans" cxnId="{9973BEAC-0C11-FB48-91E5-C262ADBA7E69}">
      <dgm:prSet/>
      <dgm:spPr/>
      <dgm:t>
        <a:bodyPr/>
        <a:lstStyle/>
        <a:p>
          <a:endParaRPr lang="zh-CN" altLang="en-US" sz="2400"/>
        </a:p>
      </dgm:t>
    </dgm:pt>
    <dgm:pt modelId="{E8B07A9F-D191-0E4B-9015-E47C22CB8CCC}">
      <dgm:prSet phldrT="[文本]" custT="1"/>
      <dgm:spPr/>
      <dgm:t>
        <a:bodyPr/>
        <a:lstStyle/>
        <a:p>
          <a:r>
            <a:rPr lang="en-US" sz="1400" dirty="0" smtClean="0"/>
            <a:t>liquidity management services </a:t>
          </a:r>
          <a:endParaRPr lang="zh-CN" altLang="en-US" sz="1400" dirty="0"/>
        </a:p>
      </dgm:t>
    </dgm:pt>
    <dgm:pt modelId="{A36715C9-1834-0145-9861-6F27924EBDC9}" type="parTrans" cxnId="{39F69DBF-C8E9-B943-B9DA-7CC00988A71C}">
      <dgm:prSet/>
      <dgm:spPr/>
      <dgm:t>
        <a:bodyPr/>
        <a:lstStyle/>
        <a:p>
          <a:endParaRPr lang="zh-CN" altLang="en-US" sz="2400"/>
        </a:p>
      </dgm:t>
    </dgm:pt>
    <dgm:pt modelId="{310D7B70-D152-7E43-91A9-25003E239F39}" type="sibTrans" cxnId="{39F69DBF-C8E9-B943-B9DA-7CC00988A71C}">
      <dgm:prSet/>
      <dgm:spPr/>
      <dgm:t>
        <a:bodyPr/>
        <a:lstStyle/>
        <a:p>
          <a:endParaRPr lang="zh-CN" altLang="en-US" sz="2400"/>
        </a:p>
      </dgm:t>
    </dgm:pt>
    <dgm:pt modelId="{7CB6FE9A-0E21-0547-A007-1E38A27A9AC4}">
      <dgm:prSet phldrT="[文本]" custT="1"/>
      <dgm:spPr/>
      <dgm:t>
        <a:bodyPr/>
        <a:lstStyle/>
        <a:p>
          <a:r>
            <a:rPr lang="en-US" sz="1400" dirty="0" smtClean="0"/>
            <a:t>extended credit facilities </a:t>
          </a:r>
          <a:endParaRPr lang="zh-CN" altLang="en-US" sz="1400" dirty="0"/>
        </a:p>
      </dgm:t>
    </dgm:pt>
    <dgm:pt modelId="{071EB41C-6E55-6442-A6E9-33F18567884D}" type="parTrans" cxnId="{37D7DE95-7D8C-F449-A7E0-26783D8BAED1}">
      <dgm:prSet/>
      <dgm:spPr/>
      <dgm:t>
        <a:bodyPr/>
        <a:lstStyle/>
        <a:p>
          <a:endParaRPr lang="zh-CN" altLang="en-US" sz="2400"/>
        </a:p>
      </dgm:t>
    </dgm:pt>
    <dgm:pt modelId="{B2598BDA-E1BA-6142-B4CB-81110E2EF341}" type="sibTrans" cxnId="{37D7DE95-7D8C-F449-A7E0-26783D8BAED1}">
      <dgm:prSet/>
      <dgm:spPr/>
      <dgm:t>
        <a:bodyPr/>
        <a:lstStyle/>
        <a:p>
          <a:endParaRPr lang="zh-CN" altLang="en-US" sz="2400"/>
        </a:p>
      </dgm:t>
    </dgm:pt>
    <dgm:pt modelId="{8129FB7D-961B-F64D-92A5-76D000FDE3EB}">
      <dgm:prSet phldrT="[文本]" custT="1"/>
      <dgm:spPr/>
      <dgm:t>
        <a:bodyPr/>
        <a:lstStyle/>
        <a:p>
          <a:r>
            <a:rPr lang="en-US" sz="1400" dirty="0" smtClean="0"/>
            <a:t>extending their outreach and achieving economies of scale </a:t>
          </a:r>
          <a:endParaRPr lang="zh-CN" altLang="en-US" sz="1400" dirty="0"/>
        </a:p>
      </dgm:t>
    </dgm:pt>
    <dgm:pt modelId="{9B21BBB0-F252-E146-A100-34D1E2C8F037}" type="parTrans" cxnId="{A9A40619-4BDE-704E-9CD1-0C787577419D}">
      <dgm:prSet/>
      <dgm:spPr/>
      <dgm:t>
        <a:bodyPr/>
        <a:lstStyle/>
        <a:p>
          <a:endParaRPr lang="zh-CN" altLang="en-US" sz="2400"/>
        </a:p>
      </dgm:t>
    </dgm:pt>
    <dgm:pt modelId="{D8E79FFC-4381-F746-8FBA-E7E59FBB69F8}" type="sibTrans" cxnId="{A9A40619-4BDE-704E-9CD1-0C787577419D}">
      <dgm:prSet/>
      <dgm:spPr/>
      <dgm:t>
        <a:bodyPr/>
        <a:lstStyle/>
        <a:p>
          <a:endParaRPr lang="zh-CN" altLang="en-US" sz="2400"/>
        </a:p>
      </dgm:t>
    </dgm:pt>
    <dgm:pt modelId="{2114D04C-4462-5A4F-A568-23E7C20420B1}">
      <dgm:prSet phldrT="[文本]" custT="1"/>
      <dgm:spPr/>
      <dgm:t>
        <a:bodyPr/>
        <a:lstStyle/>
        <a:p>
          <a:r>
            <a:rPr lang="en-US" sz="1400" dirty="0" smtClean="0"/>
            <a:t>strengthening the links between the formal and informal sectors </a:t>
          </a:r>
          <a:endParaRPr lang="zh-CN" altLang="en-US" sz="1400" dirty="0"/>
        </a:p>
      </dgm:t>
    </dgm:pt>
    <dgm:pt modelId="{09DA0B26-FBFF-6842-8D42-77B093FEB6EE}" type="parTrans" cxnId="{FEAFA5FD-F8F0-AC48-AD1B-194FED4146E1}">
      <dgm:prSet/>
      <dgm:spPr/>
      <dgm:t>
        <a:bodyPr/>
        <a:lstStyle/>
        <a:p>
          <a:endParaRPr lang="zh-CN" altLang="en-US" sz="2400"/>
        </a:p>
      </dgm:t>
    </dgm:pt>
    <dgm:pt modelId="{C09AC47B-D2EC-BE4A-B5AE-7E5085C27237}" type="sibTrans" cxnId="{FEAFA5FD-F8F0-AC48-AD1B-194FED4146E1}">
      <dgm:prSet/>
      <dgm:spPr/>
      <dgm:t>
        <a:bodyPr/>
        <a:lstStyle/>
        <a:p>
          <a:endParaRPr lang="zh-CN" altLang="en-US" sz="2400"/>
        </a:p>
      </dgm:t>
    </dgm:pt>
    <dgm:pt modelId="{B3D6CF94-58CF-CA49-A848-BCC36CBE2824}" type="pres">
      <dgm:prSet presAssocID="{6E31B61D-1BCF-B74F-AA01-4A913AA3D44D}" presName="hierChild1" presStyleCnt="0">
        <dgm:presLayoutVars>
          <dgm:orgChart val="1"/>
          <dgm:chPref val="1"/>
          <dgm:dir/>
          <dgm:animOne val="branch"/>
          <dgm:animLvl val="lvl"/>
          <dgm:resizeHandles/>
        </dgm:presLayoutVars>
      </dgm:prSet>
      <dgm:spPr/>
      <dgm:t>
        <a:bodyPr/>
        <a:lstStyle/>
        <a:p>
          <a:endParaRPr lang="zh-CN" altLang="en-US"/>
        </a:p>
      </dgm:t>
    </dgm:pt>
    <dgm:pt modelId="{FA7DAA62-0ECA-3A40-94D1-B4A58B863FAE}" type="pres">
      <dgm:prSet presAssocID="{C907017E-EDE8-A745-BABE-9E0526B5B465}" presName="hierRoot1" presStyleCnt="0">
        <dgm:presLayoutVars>
          <dgm:hierBranch val="init"/>
        </dgm:presLayoutVars>
      </dgm:prSet>
      <dgm:spPr/>
    </dgm:pt>
    <dgm:pt modelId="{89B5C700-4ADC-AD45-9EAF-496D2DE0023E}" type="pres">
      <dgm:prSet presAssocID="{C907017E-EDE8-A745-BABE-9E0526B5B465}" presName="rootComposite1" presStyleCnt="0"/>
      <dgm:spPr/>
    </dgm:pt>
    <dgm:pt modelId="{0D69AC15-5254-5E42-A33B-9A5E1E6E8AB7}" type="pres">
      <dgm:prSet presAssocID="{C907017E-EDE8-A745-BABE-9E0526B5B465}" presName="rootText1" presStyleLbl="node0" presStyleIdx="0" presStyleCnt="1" custScaleX="69684">
        <dgm:presLayoutVars>
          <dgm:chPref val="3"/>
        </dgm:presLayoutVars>
      </dgm:prSet>
      <dgm:spPr/>
      <dgm:t>
        <a:bodyPr/>
        <a:lstStyle/>
        <a:p>
          <a:endParaRPr lang="zh-CN" altLang="en-US"/>
        </a:p>
      </dgm:t>
    </dgm:pt>
    <dgm:pt modelId="{E22C237F-3ACB-0645-A334-67344DFD67D7}" type="pres">
      <dgm:prSet presAssocID="{C907017E-EDE8-A745-BABE-9E0526B5B465}" presName="rootConnector1" presStyleLbl="node1" presStyleIdx="0" presStyleCnt="0"/>
      <dgm:spPr/>
      <dgm:t>
        <a:bodyPr/>
        <a:lstStyle/>
        <a:p>
          <a:endParaRPr lang="zh-CN" altLang="en-US"/>
        </a:p>
      </dgm:t>
    </dgm:pt>
    <dgm:pt modelId="{1F60D7B0-3FF7-2245-AEBF-98C9F313A55B}" type="pres">
      <dgm:prSet presAssocID="{C907017E-EDE8-A745-BABE-9E0526B5B465}" presName="hierChild2" presStyleCnt="0"/>
      <dgm:spPr/>
    </dgm:pt>
    <dgm:pt modelId="{713D1895-4F33-DB44-942B-59CB8C3895D1}" type="pres">
      <dgm:prSet presAssocID="{A36715C9-1834-0145-9861-6F27924EBDC9}" presName="Name64" presStyleLbl="parChTrans1D2" presStyleIdx="0" presStyleCnt="5"/>
      <dgm:spPr/>
      <dgm:t>
        <a:bodyPr/>
        <a:lstStyle/>
        <a:p>
          <a:endParaRPr lang="zh-CN" altLang="en-US"/>
        </a:p>
      </dgm:t>
    </dgm:pt>
    <dgm:pt modelId="{A7F37E9D-0ED6-2841-A0B5-39A25E720796}" type="pres">
      <dgm:prSet presAssocID="{E8B07A9F-D191-0E4B-9015-E47C22CB8CCC}" presName="hierRoot2" presStyleCnt="0">
        <dgm:presLayoutVars>
          <dgm:hierBranch val="init"/>
        </dgm:presLayoutVars>
      </dgm:prSet>
      <dgm:spPr/>
    </dgm:pt>
    <dgm:pt modelId="{F18D23A1-0988-364C-AEBE-243064F1D4C8}" type="pres">
      <dgm:prSet presAssocID="{E8B07A9F-D191-0E4B-9015-E47C22CB8CCC}" presName="rootComposite" presStyleCnt="0"/>
      <dgm:spPr/>
    </dgm:pt>
    <dgm:pt modelId="{14B5BBAE-A09E-7942-BCD3-48B07B84B7DE}" type="pres">
      <dgm:prSet presAssocID="{E8B07A9F-D191-0E4B-9015-E47C22CB8CCC}" presName="rootText" presStyleLbl="node2" presStyleIdx="0" presStyleCnt="4">
        <dgm:presLayoutVars>
          <dgm:chPref val="3"/>
        </dgm:presLayoutVars>
      </dgm:prSet>
      <dgm:spPr/>
      <dgm:t>
        <a:bodyPr/>
        <a:lstStyle/>
        <a:p>
          <a:endParaRPr lang="zh-CN" altLang="en-US"/>
        </a:p>
      </dgm:t>
    </dgm:pt>
    <dgm:pt modelId="{169A545F-0D81-C144-BDCE-C787A5459A49}" type="pres">
      <dgm:prSet presAssocID="{E8B07A9F-D191-0E4B-9015-E47C22CB8CCC}" presName="rootConnector" presStyleLbl="node2" presStyleIdx="0" presStyleCnt="4"/>
      <dgm:spPr/>
      <dgm:t>
        <a:bodyPr/>
        <a:lstStyle/>
        <a:p>
          <a:endParaRPr lang="zh-CN" altLang="en-US"/>
        </a:p>
      </dgm:t>
    </dgm:pt>
    <dgm:pt modelId="{999EF0F2-2FEE-FF4D-9401-24994CBC5960}" type="pres">
      <dgm:prSet presAssocID="{E8B07A9F-D191-0E4B-9015-E47C22CB8CCC}" presName="hierChild4" presStyleCnt="0"/>
      <dgm:spPr/>
    </dgm:pt>
    <dgm:pt modelId="{8E3796F8-4ABC-454F-AF83-E04FC91C6AB6}" type="pres">
      <dgm:prSet presAssocID="{E8B07A9F-D191-0E4B-9015-E47C22CB8CCC}" presName="hierChild5" presStyleCnt="0"/>
      <dgm:spPr/>
    </dgm:pt>
    <dgm:pt modelId="{C95CCE71-FAB0-5A42-AC3F-C2BA4A176C16}" type="pres">
      <dgm:prSet presAssocID="{071EB41C-6E55-6442-A6E9-33F18567884D}" presName="Name64" presStyleLbl="parChTrans1D2" presStyleIdx="1" presStyleCnt="5"/>
      <dgm:spPr/>
      <dgm:t>
        <a:bodyPr/>
        <a:lstStyle/>
        <a:p>
          <a:endParaRPr lang="zh-CN" altLang="en-US"/>
        </a:p>
      </dgm:t>
    </dgm:pt>
    <dgm:pt modelId="{D69BBDE8-62EB-5943-AD85-D3AE6B8BE437}" type="pres">
      <dgm:prSet presAssocID="{7CB6FE9A-0E21-0547-A007-1E38A27A9AC4}" presName="hierRoot2" presStyleCnt="0">
        <dgm:presLayoutVars>
          <dgm:hierBranch val="init"/>
        </dgm:presLayoutVars>
      </dgm:prSet>
      <dgm:spPr/>
    </dgm:pt>
    <dgm:pt modelId="{7BC14E2C-22FA-624D-B66E-76D6C78D5DD6}" type="pres">
      <dgm:prSet presAssocID="{7CB6FE9A-0E21-0547-A007-1E38A27A9AC4}" presName="rootComposite" presStyleCnt="0"/>
      <dgm:spPr/>
    </dgm:pt>
    <dgm:pt modelId="{16D6BB85-F812-A64B-B8B5-0B23A2651EB6}" type="pres">
      <dgm:prSet presAssocID="{7CB6FE9A-0E21-0547-A007-1E38A27A9AC4}" presName="rootText" presStyleLbl="node2" presStyleIdx="1" presStyleCnt="4">
        <dgm:presLayoutVars>
          <dgm:chPref val="3"/>
        </dgm:presLayoutVars>
      </dgm:prSet>
      <dgm:spPr/>
      <dgm:t>
        <a:bodyPr/>
        <a:lstStyle/>
        <a:p>
          <a:endParaRPr lang="zh-CN" altLang="en-US"/>
        </a:p>
      </dgm:t>
    </dgm:pt>
    <dgm:pt modelId="{052827A8-65EB-1A47-8507-AB1D138C216D}" type="pres">
      <dgm:prSet presAssocID="{7CB6FE9A-0E21-0547-A007-1E38A27A9AC4}" presName="rootConnector" presStyleLbl="node2" presStyleIdx="1" presStyleCnt="4"/>
      <dgm:spPr/>
      <dgm:t>
        <a:bodyPr/>
        <a:lstStyle/>
        <a:p>
          <a:endParaRPr lang="zh-CN" altLang="en-US"/>
        </a:p>
      </dgm:t>
    </dgm:pt>
    <dgm:pt modelId="{05ED3E71-D92B-AB42-A257-AC79E1FEE055}" type="pres">
      <dgm:prSet presAssocID="{7CB6FE9A-0E21-0547-A007-1E38A27A9AC4}" presName="hierChild4" presStyleCnt="0"/>
      <dgm:spPr/>
    </dgm:pt>
    <dgm:pt modelId="{ACD5A436-DAF7-B64E-9D8E-14F0BA2B1C6B}" type="pres">
      <dgm:prSet presAssocID="{7CB6FE9A-0E21-0547-A007-1E38A27A9AC4}" presName="hierChild5" presStyleCnt="0"/>
      <dgm:spPr/>
    </dgm:pt>
    <dgm:pt modelId="{4DAEFDFD-0F6F-4841-91E9-5BEA9C9E83C8}" type="pres">
      <dgm:prSet presAssocID="{9B21BBB0-F252-E146-A100-34D1E2C8F037}" presName="Name64" presStyleLbl="parChTrans1D2" presStyleIdx="2" presStyleCnt="5"/>
      <dgm:spPr/>
      <dgm:t>
        <a:bodyPr/>
        <a:lstStyle/>
        <a:p>
          <a:endParaRPr lang="zh-CN" altLang="en-US"/>
        </a:p>
      </dgm:t>
    </dgm:pt>
    <dgm:pt modelId="{E731513B-7230-2040-ABC3-D4AED5000E91}" type="pres">
      <dgm:prSet presAssocID="{8129FB7D-961B-F64D-92A5-76D000FDE3EB}" presName="hierRoot2" presStyleCnt="0">
        <dgm:presLayoutVars>
          <dgm:hierBranch val="init"/>
        </dgm:presLayoutVars>
      </dgm:prSet>
      <dgm:spPr/>
    </dgm:pt>
    <dgm:pt modelId="{D70EB687-4662-4D46-91B4-1942BCA3C134}" type="pres">
      <dgm:prSet presAssocID="{8129FB7D-961B-F64D-92A5-76D000FDE3EB}" presName="rootComposite" presStyleCnt="0"/>
      <dgm:spPr/>
    </dgm:pt>
    <dgm:pt modelId="{21327B35-795D-144F-82FC-A91DBC9BF86E}" type="pres">
      <dgm:prSet presAssocID="{8129FB7D-961B-F64D-92A5-76D000FDE3EB}" presName="rootText" presStyleLbl="node2" presStyleIdx="2" presStyleCnt="4">
        <dgm:presLayoutVars>
          <dgm:chPref val="3"/>
        </dgm:presLayoutVars>
      </dgm:prSet>
      <dgm:spPr/>
      <dgm:t>
        <a:bodyPr/>
        <a:lstStyle/>
        <a:p>
          <a:endParaRPr lang="zh-CN" altLang="en-US"/>
        </a:p>
      </dgm:t>
    </dgm:pt>
    <dgm:pt modelId="{8ACC729B-8B97-E744-8706-3924887B9A77}" type="pres">
      <dgm:prSet presAssocID="{8129FB7D-961B-F64D-92A5-76D000FDE3EB}" presName="rootConnector" presStyleLbl="node2" presStyleIdx="2" presStyleCnt="4"/>
      <dgm:spPr/>
      <dgm:t>
        <a:bodyPr/>
        <a:lstStyle/>
        <a:p>
          <a:endParaRPr lang="zh-CN" altLang="en-US"/>
        </a:p>
      </dgm:t>
    </dgm:pt>
    <dgm:pt modelId="{70197BC5-67FF-474A-AB8C-744DF63EBB3D}" type="pres">
      <dgm:prSet presAssocID="{8129FB7D-961B-F64D-92A5-76D000FDE3EB}" presName="hierChild4" presStyleCnt="0"/>
      <dgm:spPr/>
    </dgm:pt>
    <dgm:pt modelId="{2014244E-E6EF-A64D-92B7-432F34250038}" type="pres">
      <dgm:prSet presAssocID="{8129FB7D-961B-F64D-92A5-76D000FDE3EB}" presName="hierChild5" presStyleCnt="0"/>
      <dgm:spPr/>
    </dgm:pt>
    <dgm:pt modelId="{232616BC-42E8-4949-9E0A-34DE3C13CB5F}" type="pres">
      <dgm:prSet presAssocID="{09DA0B26-FBFF-6842-8D42-77B093FEB6EE}" presName="Name64" presStyleLbl="parChTrans1D2" presStyleIdx="3" presStyleCnt="5"/>
      <dgm:spPr/>
      <dgm:t>
        <a:bodyPr/>
        <a:lstStyle/>
        <a:p>
          <a:endParaRPr lang="zh-CN" altLang="en-US"/>
        </a:p>
      </dgm:t>
    </dgm:pt>
    <dgm:pt modelId="{7C1B54BB-AAEA-414B-8F04-F6F147374E06}" type="pres">
      <dgm:prSet presAssocID="{2114D04C-4462-5A4F-A568-23E7C20420B1}" presName="hierRoot2" presStyleCnt="0">
        <dgm:presLayoutVars>
          <dgm:hierBranch val="init"/>
        </dgm:presLayoutVars>
      </dgm:prSet>
      <dgm:spPr/>
    </dgm:pt>
    <dgm:pt modelId="{9688E5E7-AECE-0548-8FFB-26615BE49C22}" type="pres">
      <dgm:prSet presAssocID="{2114D04C-4462-5A4F-A568-23E7C20420B1}" presName="rootComposite" presStyleCnt="0"/>
      <dgm:spPr/>
    </dgm:pt>
    <dgm:pt modelId="{CDB739E4-35C2-4241-8CE0-5A99CC1FA2D2}" type="pres">
      <dgm:prSet presAssocID="{2114D04C-4462-5A4F-A568-23E7C20420B1}" presName="rootText" presStyleLbl="node2" presStyleIdx="3" presStyleCnt="4">
        <dgm:presLayoutVars>
          <dgm:chPref val="3"/>
        </dgm:presLayoutVars>
      </dgm:prSet>
      <dgm:spPr/>
      <dgm:t>
        <a:bodyPr/>
        <a:lstStyle/>
        <a:p>
          <a:endParaRPr lang="zh-CN" altLang="en-US"/>
        </a:p>
      </dgm:t>
    </dgm:pt>
    <dgm:pt modelId="{BAF09612-2629-9647-ADAD-117DAD55AE8F}" type="pres">
      <dgm:prSet presAssocID="{2114D04C-4462-5A4F-A568-23E7C20420B1}" presName="rootConnector" presStyleLbl="node2" presStyleIdx="3" presStyleCnt="4"/>
      <dgm:spPr/>
      <dgm:t>
        <a:bodyPr/>
        <a:lstStyle/>
        <a:p>
          <a:endParaRPr lang="zh-CN" altLang="en-US"/>
        </a:p>
      </dgm:t>
    </dgm:pt>
    <dgm:pt modelId="{C0F7BC97-D743-9C44-A1FF-43717EBB7BAC}" type="pres">
      <dgm:prSet presAssocID="{2114D04C-4462-5A4F-A568-23E7C20420B1}" presName="hierChild4" presStyleCnt="0"/>
      <dgm:spPr/>
    </dgm:pt>
    <dgm:pt modelId="{905FAE43-6D67-4D4C-9A10-F49FE166DFD9}" type="pres">
      <dgm:prSet presAssocID="{2114D04C-4462-5A4F-A568-23E7C20420B1}" presName="hierChild5" presStyleCnt="0"/>
      <dgm:spPr/>
    </dgm:pt>
    <dgm:pt modelId="{FAF4F1AA-3D53-BC46-A6E7-60C20680FD4D}" type="pres">
      <dgm:prSet presAssocID="{C907017E-EDE8-A745-BABE-9E0526B5B465}" presName="hierChild3" presStyleCnt="0"/>
      <dgm:spPr/>
    </dgm:pt>
    <dgm:pt modelId="{947D3D9C-398B-644E-9763-CC5C9FEC8573}" type="pres">
      <dgm:prSet presAssocID="{0B24CD01-EF5D-CC47-8AC1-DCEAA9D6971A}" presName="Name115" presStyleLbl="parChTrans1D2" presStyleIdx="4" presStyleCnt="5"/>
      <dgm:spPr/>
      <dgm:t>
        <a:bodyPr/>
        <a:lstStyle/>
        <a:p>
          <a:endParaRPr lang="zh-CN" altLang="en-US"/>
        </a:p>
      </dgm:t>
    </dgm:pt>
    <dgm:pt modelId="{C231C301-6BFC-A64F-9635-0FFCE79C6DED}" type="pres">
      <dgm:prSet presAssocID="{DF27C111-A4D5-9F40-8DC4-86D73AE6FBC3}" presName="hierRoot3" presStyleCnt="0">
        <dgm:presLayoutVars>
          <dgm:hierBranch val="init"/>
        </dgm:presLayoutVars>
      </dgm:prSet>
      <dgm:spPr/>
    </dgm:pt>
    <dgm:pt modelId="{77995228-4152-3541-91BE-31669E52AF47}" type="pres">
      <dgm:prSet presAssocID="{DF27C111-A4D5-9F40-8DC4-86D73AE6FBC3}" presName="rootComposite3" presStyleCnt="0"/>
      <dgm:spPr/>
    </dgm:pt>
    <dgm:pt modelId="{CB3113D5-F179-4C45-9BB8-DEC16A740275}" type="pres">
      <dgm:prSet presAssocID="{DF27C111-A4D5-9F40-8DC4-86D73AE6FBC3}" presName="rootText3" presStyleLbl="asst1" presStyleIdx="0" presStyleCnt="1" custScaleX="49723">
        <dgm:presLayoutVars>
          <dgm:chPref val="3"/>
        </dgm:presLayoutVars>
      </dgm:prSet>
      <dgm:spPr/>
      <dgm:t>
        <a:bodyPr/>
        <a:lstStyle/>
        <a:p>
          <a:endParaRPr lang="zh-CN" altLang="en-US"/>
        </a:p>
      </dgm:t>
    </dgm:pt>
    <dgm:pt modelId="{EA3B5FDE-1343-B745-A471-BE73BBA80946}" type="pres">
      <dgm:prSet presAssocID="{DF27C111-A4D5-9F40-8DC4-86D73AE6FBC3}" presName="rootConnector3" presStyleLbl="asst1" presStyleIdx="0" presStyleCnt="1"/>
      <dgm:spPr/>
      <dgm:t>
        <a:bodyPr/>
        <a:lstStyle/>
        <a:p>
          <a:endParaRPr lang="zh-CN" altLang="en-US"/>
        </a:p>
      </dgm:t>
    </dgm:pt>
    <dgm:pt modelId="{8BF0679E-AE50-514E-9AE2-B58094EFD344}" type="pres">
      <dgm:prSet presAssocID="{DF27C111-A4D5-9F40-8DC4-86D73AE6FBC3}" presName="hierChild6" presStyleCnt="0"/>
      <dgm:spPr/>
    </dgm:pt>
    <dgm:pt modelId="{9EDAD71D-CC9E-2447-BC36-FC32A4DBE758}" type="pres">
      <dgm:prSet presAssocID="{DF27C111-A4D5-9F40-8DC4-86D73AE6FBC3}" presName="hierChild7" presStyleCnt="0"/>
      <dgm:spPr/>
    </dgm:pt>
  </dgm:ptLst>
  <dgm:cxnLst>
    <dgm:cxn modelId="{B867E8F6-CF71-D84D-8A08-422E22E3510C}" type="presOf" srcId="{C907017E-EDE8-A745-BABE-9E0526B5B465}" destId="{0D69AC15-5254-5E42-A33B-9A5E1E6E8AB7}" srcOrd="0" destOrd="0" presId="urn:microsoft.com/office/officeart/2009/3/layout/HorizontalOrganizationChart"/>
    <dgm:cxn modelId="{1211CD67-DF04-774F-940E-F6ACE8FDC915}" type="presOf" srcId="{E8B07A9F-D191-0E4B-9015-E47C22CB8CCC}" destId="{14B5BBAE-A09E-7942-BCD3-48B07B84B7DE}" srcOrd="0" destOrd="0" presId="urn:microsoft.com/office/officeart/2009/3/layout/HorizontalOrganizationChart"/>
    <dgm:cxn modelId="{2C099C31-0170-C940-8D8F-5F921B692D57}" type="presOf" srcId="{E8B07A9F-D191-0E4B-9015-E47C22CB8CCC}" destId="{169A545F-0D81-C144-BDCE-C787A5459A49}" srcOrd="1" destOrd="0" presId="urn:microsoft.com/office/officeart/2009/3/layout/HorizontalOrganizationChart"/>
    <dgm:cxn modelId="{E2F09A1E-CC3F-954D-BA99-EAF7BD59045A}" srcId="{6E31B61D-1BCF-B74F-AA01-4A913AA3D44D}" destId="{C907017E-EDE8-A745-BABE-9E0526B5B465}" srcOrd="0" destOrd="0" parTransId="{95808EA0-FF6B-1149-86F3-3D90636171A6}" sibTransId="{B62E97D4-238B-0547-9734-63C42446FC3D}"/>
    <dgm:cxn modelId="{92410EEB-8C09-4D45-B39C-BB9C01C6DF33}" type="presOf" srcId="{2114D04C-4462-5A4F-A568-23E7C20420B1}" destId="{CDB739E4-35C2-4241-8CE0-5A99CC1FA2D2}" srcOrd="0" destOrd="0" presId="urn:microsoft.com/office/officeart/2009/3/layout/HorizontalOrganizationChart"/>
    <dgm:cxn modelId="{935C4A78-6A78-0044-A06C-FD05952EA8CA}" type="presOf" srcId="{6E31B61D-1BCF-B74F-AA01-4A913AA3D44D}" destId="{B3D6CF94-58CF-CA49-A848-BCC36CBE2824}" srcOrd="0" destOrd="0" presId="urn:microsoft.com/office/officeart/2009/3/layout/HorizontalOrganizationChart"/>
    <dgm:cxn modelId="{39F69DBF-C8E9-B943-B9DA-7CC00988A71C}" srcId="{C907017E-EDE8-A745-BABE-9E0526B5B465}" destId="{E8B07A9F-D191-0E4B-9015-E47C22CB8CCC}" srcOrd="1" destOrd="0" parTransId="{A36715C9-1834-0145-9861-6F27924EBDC9}" sibTransId="{310D7B70-D152-7E43-91A9-25003E239F39}"/>
    <dgm:cxn modelId="{61810C77-458B-B04D-92D7-E51BBD03A9D6}" type="presOf" srcId="{C907017E-EDE8-A745-BABE-9E0526B5B465}" destId="{E22C237F-3ACB-0645-A334-67344DFD67D7}" srcOrd="1" destOrd="0" presId="urn:microsoft.com/office/officeart/2009/3/layout/HorizontalOrganizationChart"/>
    <dgm:cxn modelId="{2CD83611-4761-434B-921E-C56A4D2550B7}" type="presOf" srcId="{A36715C9-1834-0145-9861-6F27924EBDC9}" destId="{713D1895-4F33-DB44-942B-59CB8C3895D1}" srcOrd="0" destOrd="0" presId="urn:microsoft.com/office/officeart/2009/3/layout/HorizontalOrganizationChart"/>
    <dgm:cxn modelId="{DC7B5202-72E7-3E40-986F-AAFBFDD3B9F1}" type="presOf" srcId="{2114D04C-4462-5A4F-A568-23E7C20420B1}" destId="{BAF09612-2629-9647-ADAD-117DAD55AE8F}" srcOrd="1" destOrd="0" presId="urn:microsoft.com/office/officeart/2009/3/layout/HorizontalOrganizationChart"/>
    <dgm:cxn modelId="{C60030F2-5623-BB40-94F8-BFEB6BE9C8F0}" type="presOf" srcId="{8129FB7D-961B-F64D-92A5-76D000FDE3EB}" destId="{8ACC729B-8B97-E744-8706-3924887B9A77}" srcOrd="1" destOrd="0" presId="urn:microsoft.com/office/officeart/2009/3/layout/HorizontalOrganizationChart"/>
    <dgm:cxn modelId="{559FDE7E-EDAE-4648-9123-A0A0D9384F1C}" type="presOf" srcId="{0B24CD01-EF5D-CC47-8AC1-DCEAA9D6971A}" destId="{947D3D9C-398B-644E-9763-CC5C9FEC8573}" srcOrd="0" destOrd="0" presId="urn:microsoft.com/office/officeart/2009/3/layout/HorizontalOrganizationChart"/>
    <dgm:cxn modelId="{FEAFA5FD-F8F0-AC48-AD1B-194FED4146E1}" srcId="{C907017E-EDE8-A745-BABE-9E0526B5B465}" destId="{2114D04C-4462-5A4F-A568-23E7C20420B1}" srcOrd="4" destOrd="0" parTransId="{09DA0B26-FBFF-6842-8D42-77B093FEB6EE}" sibTransId="{C09AC47B-D2EC-BE4A-B5AE-7E5085C27237}"/>
    <dgm:cxn modelId="{37D7DE95-7D8C-F449-A7E0-26783D8BAED1}" srcId="{C907017E-EDE8-A745-BABE-9E0526B5B465}" destId="{7CB6FE9A-0E21-0547-A007-1E38A27A9AC4}" srcOrd="2" destOrd="0" parTransId="{071EB41C-6E55-6442-A6E9-33F18567884D}" sibTransId="{B2598BDA-E1BA-6142-B4CB-81110E2EF341}"/>
    <dgm:cxn modelId="{32BCFFAE-FB3E-604B-8C87-3C684E2E9432}" type="presOf" srcId="{9B21BBB0-F252-E146-A100-34D1E2C8F037}" destId="{4DAEFDFD-0F6F-4841-91E9-5BEA9C9E83C8}" srcOrd="0" destOrd="0" presId="urn:microsoft.com/office/officeart/2009/3/layout/HorizontalOrganizationChart"/>
    <dgm:cxn modelId="{65330EC5-1FB0-BE4E-8B6F-294FB5151E5A}" type="presOf" srcId="{DF27C111-A4D5-9F40-8DC4-86D73AE6FBC3}" destId="{CB3113D5-F179-4C45-9BB8-DEC16A740275}" srcOrd="0" destOrd="0" presId="urn:microsoft.com/office/officeart/2009/3/layout/HorizontalOrganizationChart"/>
    <dgm:cxn modelId="{35780F4E-9FF3-744A-BAD4-604A3A6A0277}" type="presOf" srcId="{7CB6FE9A-0E21-0547-A007-1E38A27A9AC4}" destId="{052827A8-65EB-1A47-8507-AB1D138C216D}" srcOrd="1" destOrd="0" presId="urn:microsoft.com/office/officeart/2009/3/layout/HorizontalOrganizationChart"/>
    <dgm:cxn modelId="{AC5B2EBA-92C1-0445-A1A0-801A66170F1B}" type="presOf" srcId="{09DA0B26-FBFF-6842-8D42-77B093FEB6EE}" destId="{232616BC-42E8-4949-9E0A-34DE3C13CB5F}" srcOrd="0" destOrd="0" presId="urn:microsoft.com/office/officeart/2009/3/layout/HorizontalOrganizationChart"/>
    <dgm:cxn modelId="{A9A40619-4BDE-704E-9CD1-0C787577419D}" srcId="{C907017E-EDE8-A745-BABE-9E0526B5B465}" destId="{8129FB7D-961B-F64D-92A5-76D000FDE3EB}" srcOrd="3" destOrd="0" parTransId="{9B21BBB0-F252-E146-A100-34D1E2C8F037}" sibTransId="{D8E79FFC-4381-F746-8FBA-E7E59FBB69F8}"/>
    <dgm:cxn modelId="{544C80DE-0FC9-8741-83F6-B53421C6BB2E}" type="presOf" srcId="{071EB41C-6E55-6442-A6E9-33F18567884D}" destId="{C95CCE71-FAB0-5A42-AC3F-C2BA4A176C16}" srcOrd="0" destOrd="0" presId="urn:microsoft.com/office/officeart/2009/3/layout/HorizontalOrganizationChart"/>
    <dgm:cxn modelId="{4C7DC752-7930-DD40-BC6A-EC33668B4BB5}" type="presOf" srcId="{DF27C111-A4D5-9F40-8DC4-86D73AE6FBC3}" destId="{EA3B5FDE-1343-B745-A471-BE73BBA80946}" srcOrd="1" destOrd="0" presId="urn:microsoft.com/office/officeart/2009/3/layout/HorizontalOrganizationChart"/>
    <dgm:cxn modelId="{9973BEAC-0C11-FB48-91E5-C262ADBA7E69}" srcId="{C907017E-EDE8-A745-BABE-9E0526B5B465}" destId="{DF27C111-A4D5-9F40-8DC4-86D73AE6FBC3}" srcOrd="0" destOrd="0" parTransId="{0B24CD01-EF5D-CC47-8AC1-DCEAA9D6971A}" sibTransId="{46C95D50-7040-764D-B759-12751569A9F1}"/>
    <dgm:cxn modelId="{4DDC7030-1BED-7D40-A512-C03EE2A5EF1B}" type="presOf" srcId="{7CB6FE9A-0E21-0547-A007-1E38A27A9AC4}" destId="{16D6BB85-F812-A64B-B8B5-0B23A2651EB6}" srcOrd="0" destOrd="0" presId="urn:microsoft.com/office/officeart/2009/3/layout/HorizontalOrganizationChart"/>
    <dgm:cxn modelId="{9C381166-9372-1348-84FF-ED862C801C3B}" type="presOf" srcId="{8129FB7D-961B-F64D-92A5-76D000FDE3EB}" destId="{21327B35-795D-144F-82FC-A91DBC9BF86E}" srcOrd="0" destOrd="0" presId="urn:microsoft.com/office/officeart/2009/3/layout/HorizontalOrganizationChart"/>
    <dgm:cxn modelId="{DEBD1308-EB48-644D-9D63-709C765A5E36}" type="presParOf" srcId="{B3D6CF94-58CF-CA49-A848-BCC36CBE2824}" destId="{FA7DAA62-0ECA-3A40-94D1-B4A58B863FAE}" srcOrd="0" destOrd="0" presId="urn:microsoft.com/office/officeart/2009/3/layout/HorizontalOrganizationChart"/>
    <dgm:cxn modelId="{C012962A-8623-374A-8803-F8693E4A1821}" type="presParOf" srcId="{FA7DAA62-0ECA-3A40-94D1-B4A58B863FAE}" destId="{89B5C700-4ADC-AD45-9EAF-496D2DE0023E}" srcOrd="0" destOrd="0" presId="urn:microsoft.com/office/officeart/2009/3/layout/HorizontalOrganizationChart"/>
    <dgm:cxn modelId="{A2CF78CE-B4F6-CF47-A10A-1B403B4D3BBD}" type="presParOf" srcId="{89B5C700-4ADC-AD45-9EAF-496D2DE0023E}" destId="{0D69AC15-5254-5E42-A33B-9A5E1E6E8AB7}" srcOrd="0" destOrd="0" presId="urn:microsoft.com/office/officeart/2009/3/layout/HorizontalOrganizationChart"/>
    <dgm:cxn modelId="{BC07DCEC-874E-D245-8056-1DBCD529D620}" type="presParOf" srcId="{89B5C700-4ADC-AD45-9EAF-496D2DE0023E}" destId="{E22C237F-3ACB-0645-A334-67344DFD67D7}" srcOrd="1" destOrd="0" presId="urn:microsoft.com/office/officeart/2009/3/layout/HorizontalOrganizationChart"/>
    <dgm:cxn modelId="{B2525316-BA6B-F74D-AD5F-ACDDB76D7622}" type="presParOf" srcId="{FA7DAA62-0ECA-3A40-94D1-B4A58B863FAE}" destId="{1F60D7B0-3FF7-2245-AEBF-98C9F313A55B}" srcOrd="1" destOrd="0" presId="urn:microsoft.com/office/officeart/2009/3/layout/HorizontalOrganizationChart"/>
    <dgm:cxn modelId="{DC9DA899-38E1-3C47-8947-D4F543874FCC}" type="presParOf" srcId="{1F60D7B0-3FF7-2245-AEBF-98C9F313A55B}" destId="{713D1895-4F33-DB44-942B-59CB8C3895D1}" srcOrd="0" destOrd="0" presId="urn:microsoft.com/office/officeart/2009/3/layout/HorizontalOrganizationChart"/>
    <dgm:cxn modelId="{7DC0D9B8-A3C8-464A-A21E-4EF5FA593A7F}" type="presParOf" srcId="{1F60D7B0-3FF7-2245-AEBF-98C9F313A55B}" destId="{A7F37E9D-0ED6-2841-A0B5-39A25E720796}" srcOrd="1" destOrd="0" presId="urn:microsoft.com/office/officeart/2009/3/layout/HorizontalOrganizationChart"/>
    <dgm:cxn modelId="{1395EA08-F565-E740-9DBA-C1EDB261CC16}" type="presParOf" srcId="{A7F37E9D-0ED6-2841-A0B5-39A25E720796}" destId="{F18D23A1-0988-364C-AEBE-243064F1D4C8}" srcOrd="0" destOrd="0" presId="urn:microsoft.com/office/officeart/2009/3/layout/HorizontalOrganizationChart"/>
    <dgm:cxn modelId="{0DFEFF1F-0B20-D548-86A3-4D0059C6D151}" type="presParOf" srcId="{F18D23A1-0988-364C-AEBE-243064F1D4C8}" destId="{14B5BBAE-A09E-7942-BCD3-48B07B84B7DE}" srcOrd="0" destOrd="0" presId="urn:microsoft.com/office/officeart/2009/3/layout/HorizontalOrganizationChart"/>
    <dgm:cxn modelId="{D8172DA4-FBA4-9E44-ACBC-F14A23E3EF0A}" type="presParOf" srcId="{F18D23A1-0988-364C-AEBE-243064F1D4C8}" destId="{169A545F-0D81-C144-BDCE-C787A5459A49}" srcOrd="1" destOrd="0" presId="urn:microsoft.com/office/officeart/2009/3/layout/HorizontalOrganizationChart"/>
    <dgm:cxn modelId="{F7B7AF59-F098-3742-880C-9191CFADB00E}" type="presParOf" srcId="{A7F37E9D-0ED6-2841-A0B5-39A25E720796}" destId="{999EF0F2-2FEE-FF4D-9401-24994CBC5960}" srcOrd="1" destOrd="0" presId="urn:microsoft.com/office/officeart/2009/3/layout/HorizontalOrganizationChart"/>
    <dgm:cxn modelId="{39BA5125-6C59-E846-9CEB-C6E527562DB7}" type="presParOf" srcId="{A7F37E9D-0ED6-2841-A0B5-39A25E720796}" destId="{8E3796F8-4ABC-454F-AF83-E04FC91C6AB6}" srcOrd="2" destOrd="0" presId="urn:microsoft.com/office/officeart/2009/3/layout/HorizontalOrganizationChart"/>
    <dgm:cxn modelId="{624FD381-7ECF-3E4E-85FF-57E9C4C185B9}" type="presParOf" srcId="{1F60D7B0-3FF7-2245-AEBF-98C9F313A55B}" destId="{C95CCE71-FAB0-5A42-AC3F-C2BA4A176C16}" srcOrd="2" destOrd="0" presId="urn:microsoft.com/office/officeart/2009/3/layout/HorizontalOrganizationChart"/>
    <dgm:cxn modelId="{A3DE26BC-1005-5341-AEBA-EFDDAE7E3180}" type="presParOf" srcId="{1F60D7B0-3FF7-2245-AEBF-98C9F313A55B}" destId="{D69BBDE8-62EB-5943-AD85-D3AE6B8BE437}" srcOrd="3" destOrd="0" presId="urn:microsoft.com/office/officeart/2009/3/layout/HorizontalOrganizationChart"/>
    <dgm:cxn modelId="{30D79F27-2456-6B42-9EAA-E048E7A29C3F}" type="presParOf" srcId="{D69BBDE8-62EB-5943-AD85-D3AE6B8BE437}" destId="{7BC14E2C-22FA-624D-B66E-76D6C78D5DD6}" srcOrd="0" destOrd="0" presId="urn:microsoft.com/office/officeart/2009/3/layout/HorizontalOrganizationChart"/>
    <dgm:cxn modelId="{88A5DA80-D011-D04C-B41B-0F4FA80FEFF0}" type="presParOf" srcId="{7BC14E2C-22FA-624D-B66E-76D6C78D5DD6}" destId="{16D6BB85-F812-A64B-B8B5-0B23A2651EB6}" srcOrd="0" destOrd="0" presId="urn:microsoft.com/office/officeart/2009/3/layout/HorizontalOrganizationChart"/>
    <dgm:cxn modelId="{8B38A8C1-C439-ED48-B6A5-0B080BBDFA76}" type="presParOf" srcId="{7BC14E2C-22FA-624D-B66E-76D6C78D5DD6}" destId="{052827A8-65EB-1A47-8507-AB1D138C216D}" srcOrd="1" destOrd="0" presId="urn:microsoft.com/office/officeart/2009/3/layout/HorizontalOrganizationChart"/>
    <dgm:cxn modelId="{3A8C0517-2A34-3B4E-9862-0EACF687CB05}" type="presParOf" srcId="{D69BBDE8-62EB-5943-AD85-D3AE6B8BE437}" destId="{05ED3E71-D92B-AB42-A257-AC79E1FEE055}" srcOrd="1" destOrd="0" presId="urn:microsoft.com/office/officeart/2009/3/layout/HorizontalOrganizationChart"/>
    <dgm:cxn modelId="{1AFED2EA-0605-DD4C-B847-626C6597F005}" type="presParOf" srcId="{D69BBDE8-62EB-5943-AD85-D3AE6B8BE437}" destId="{ACD5A436-DAF7-B64E-9D8E-14F0BA2B1C6B}" srcOrd="2" destOrd="0" presId="urn:microsoft.com/office/officeart/2009/3/layout/HorizontalOrganizationChart"/>
    <dgm:cxn modelId="{F244E7B6-D760-9F47-A433-C67E3520C3BC}" type="presParOf" srcId="{1F60D7B0-3FF7-2245-AEBF-98C9F313A55B}" destId="{4DAEFDFD-0F6F-4841-91E9-5BEA9C9E83C8}" srcOrd="4" destOrd="0" presId="urn:microsoft.com/office/officeart/2009/3/layout/HorizontalOrganizationChart"/>
    <dgm:cxn modelId="{90CA80CE-1F26-D044-8C61-417371E4339B}" type="presParOf" srcId="{1F60D7B0-3FF7-2245-AEBF-98C9F313A55B}" destId="{E731513B-7230-2040-ABC3-D4AED5000E91}" srcOrd="5" destOrd="0" presId="urn:microsoft.com/office/officeart/2009/3/layout/HorizontalOrganizationChart"/>
    <dgm:cxn modelId="{18B0E9AD-0585-F946-A097-3B3F6122D393}" type="presParOf" srcId="{E731513B-7230-2040-ABC3-D4AED5000E91}" destId="{D70EB687-4662-4D46-91B4-1942BCA3C134}" srcOrd="0" destOrd="0" presId="urn:microsoft.com/office/officeart/2009/3/layout/HorizontalOrganizationChart"/>
    <dgm:cxn modelId="{2571D282-4DDA-3D4D-8796-B894A3E18C54}" type="presParOf" srcId="{D70EB687-4662-4D46-91B4-1942BCA3C134}" destId="{21327B35-795D-144F-82FC-A91DBC9BF86E}" srcOrd="0" destOrd="0" presId="urn:microsoft.com/office/officeart/2009/3/layout/HorizontalOrganizationChart"/>
    <dgm:cxn modelId="{4EFFEA0E-4453-BF48-8ECF-356FA3E9CB4D}" type="presParOf" srcId="{D70EB687-4662-4D46-91B4-1942BCA3C134}" destId="{8ACC729B-8B97-E744-8706-3924887B9A77}" srcOrd="1" destOrd="0" presId="urn:microsoft.com/office/officeart/2009/3/layout/HorizontalOrganizationChart"/>
    <dgm:cxn modelId="{36F36DC0-DBC5-C346-8AD1-E42D93ADC6F0}" type="presParOf" srcId="{E731513B-7230-2040-ABC3-D4AED5000E91}" destId="{70197BC5-67FF-474A-AB8C-744DF63EBB3D}" srcOrd="1" destOrd="0" presId="urn:microsoft.com/office/officeart/2009/3/layout/HorizontalOrganizationChart"/>
    <dgm:cxn modelId="{54B97C90-EE4B-3C4C-B984-644C0D23799A}" type="presParOf" srcId="{E731513B-7230-2040-ABC3-D4AED5000E91}" destId="{2014244E-E6EF-A64D-92B7-432F34250038}" srcOrd="2" destOrd="0" presId="urn:microsoft.com/office/officeart/2009/3/layout/HorizontalOrganizationChart"/>
    <dgm:cxn modelId="{88E4208C-8088-A549-9AFE-E5DC394D8456}" type="presParOf" srcId="{1F60D7B0-3FF7-2245-AEBF-98C9F313A55B}" destId="{232616BC-42E8-4949-9E0A-34DE3C13CB5F}" srcOrd="6" destOrd="0" presId="urn:microsoft.com/office/officeart/2009/3/layout/HorizontalOrganizationChart"/>
    <dgm:cxn modelId="{FBB8C736-B239-5740-97AC-25FA6A395F58}" type="presParOf" srcId="{1F60D7B0-3FF7-2245-AEBF-98C9F313A55B}" destId="{7C1B54BB-AAEA-414B-8F04-F6F147374E06}" srcOrd="7" destOrd="0" presId="urn:microsoft.com/office/officeart/2009/3/layout/HorizontalOrganizationChart"/>
    <dgm:cxn modelId="{F48DF011-0DB8-2F4F-ABD1-6B40BC2F7A8E}" type="presParOf" srcId="{7C1B54BB-AAEA-414B-8F04-F6F147374E06}" destId="{9688E5E7-AECE-0548-8FFB-26615BE49C22}" srcOrd="0" destOrd="0" presId="urn:microsoft.com/office/officeart/2009/3/layout/HorizontalOrganizationChart"/>
    <dgm:cxn modelId="{407A070B-A129-3D41-A66F-43E74247F28D}" type="presParOf" srcId="{9688E5E7-AECE-0548-8FFB-26615BE49C22}" destId="{CDB739E4-35C2-4241-8CE0-5A99CC1FA2D2}" srcOrd="0" destOrd="0" presId="urn:microsoft.com/office/officeart/2009/3/layout/HorizontalOrganizationChart"/>
    <dgm:cxn modelId="{6F9E78EE-A485-0848-B5D8-9F2D31ECEBAF}" type="presParOf" srcId="{9688E5E7-AECE-0548-8FFB-26615BE49C22}" destId="{BAF09612-2629-9647-ADAD-117DAD55AE8F}" srcOrd="1" destOrd="0" presId="urn:microsoft.com/office/officeart/2009/3/layout/HorizontalOrganizationChart"/>
    <dgm:cxn modelId="{628FA63C-93CC-A84F-A21A-C83856E9D823}" type="presParOf" srcId="{7C1B54BB-AAEA-414B-8F04-F6F147374E06}" destId="{C0F7BC97-D743-9C44-A1FF-43717EBB7BAC}" srcOrd="1" destOrd="0" presId="urn:microsoft.com/office/officeart/2009/3/layout/HorizontalOrganizationChart"/>
    <dgm:cxn modelId="{286F5AFA-C3A6-2343-9531-80D7194C5F27}" type="presParOf" srcId="{7C1B54BB-AAEA-414B-8F04-F6F147374E06}" destId="{905FAE43-6D67-4D4C-9A10-F49FE166DFD9}" srcOrd="2" destOrd="0" presId="urn:microsoft.com/office/officeart/2009/3/layout/HorizontalOrganizationChart"/>
    <dgm:cxn modelId="{D442C266-FB15-2A49-B7DB-58ACC4B57741}" type="presParOf" srcId="{FA7DAA62-0ECA-3A40-94D1-B4A58B863FAE}" destId="{FAF4F1AA-3D53-BC46-A6E7-60C20680FD4D}" srcOrd="2" destOrd="0" presId="urn:microsoft.com/office/officeart/2009/3/layout/HorizontalOrganizationChart"/>
    <dgm:cxn modelId="{AB1DA0B9-2908-884C-872C-9212FCB23D3E}" type="presParOf" srcId="{FAF4F1AA-3D53-BC46-A6E7-60C20680FD4D}" destId="{947D3D9C-398B-644E-9763-CC5C9FEC8573}" srcOrd="0" destOrd="0" presId="urn:microsoft.com/office/officeart/2009/3/layout/HorizontalOrganizationChart"/>
    <dgm:cxn modelId="{137C1EA6-A2F2-C34D-8605-179BC6C3BB73}" type="presParOf" srcId="{FAF4F1AA-3D53-BC46-A6E7-60C20680FD4D}" destId="{C231C301-6BFC-A64F-9635-0FFCE79C6DED}" srcOrd="1" destOrd="0" presId="urn:microsoft.com/office/officeart/2009/3/layout/HorizontalOrganizationChart"/>
    <dgm:cxn modelId="{C873F86C-4669-0E47-9419-BF41F13D2C36}" type="presParOf" srcId="{C231C301-6BFC-A64F-9635-0FFCE79C6DED}" destId="{77995228-4152-3541-91BE-31669E52AF47}" srcOrd="0" destOrd="0" presId="urn:microsoft.com/office/officeart/2009/3/layout/HorizontalOrganizationChart"/>
    <dgm:cxn modelId="{7A52481A-107A-CE44-AB69-EA31AA56E8EC}" type="presParOf" srcId="{77995228-4152-3541-91BE-31669E52AF47}" destId="{CB3113D5-F179-4C45-9BB8-DEC16A740275}" srcOrd="0" destOrd="0" presId="urn:microsoft.com/office/officeart/2009/3/layout/HorizontalOrganizationChart"/>
    <dgm:cxn modelId="{0337FF46-1724-E14B-80BD-89FEC20AFFE9}" type="presParOf" srcId="{77995228-4152-3541-91BE-31669E52AF47}" destId="{EA3B5FDE-1343-B745-A471-BE73BBA80946}" srcOrd="1" destOrd="0" presId="urn:microsoft.com/office/officeart/2009/3/layout/HorizontalOrganizationChart"/>
    <dgm:cxn modelId="{87906E41-8EAC-4D4B-834C-2010A0CB44C0}" type="presParOf" srcId="{C231C301-6BFC-A64F-9635-0FFCE79C6DED}" destId="{8BF0679E-AE50-514E-9AE2-B58094EFD344}" srcOrd="1" destOrd="0" presId="urn:microsoft.com/office/officeart/2009/3/layout/HorizontalOrganizationChart"/>
    <dgm:cxn modelId="{F014EB36-F78C-0E4B-8045-623A27CFF1F2}" type="presParOf" srcId="{C231C301-6BFC-A64F-9635-0FFCE79C6DED}" destId="{9EDAD71D-CC9E-2447-BC36-FC32A4DBE758}" srcOrd="2" destOrd="0" presId="urn:microsoft.com/office/officeart/2009/3/layout/HorizontalOrganizationChar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D3D9C-398B-644E-9763-CC5C9FEC8573}">
      <dsp:nvSpPr>
        <dsp:cNvPr id="0" name=""/>
        <dsp:cNvSpPr/>
      </dsp:nvSpPr>
      <dsp:spPr>
        <a:xfrm>
          <a:off x="1504207" y="1871421"/>
          <a:ext cx="1506773" cy="134533"/>
        </a:xfrm>
        <a:custGeom>
          <a:avLst/>
          <a:gdLst/>
          <a:ahLst/>
          <a:cxnLst/>
          <a:rect l="0" t="0" r="0" b="0"/>
          <a:pathLst>
            <a:path>
              <a:moveTo>
                <a:pt x="0" y="134533"/>
              </a:moveTo>
              <a:lnTo>
                <a:pt x="1506773" y="134533"/>
              </a:lnTo>
              <a:lnTo>
                <a:pt x="1506773" y="0"/>
              </a:lnTo>
            </a:path>
          </a:pathLst>
        </a:custGeom>
        <a:noFill/>
        <a:ln w="9525" cap="flat" cmpd="sng" algn="ctr">
          <a:solidFill>
            <a:schemeClr val="accent2">
              <a:tint val="99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32616BC-42E8-4949-9E0A-34DE3C13CB5F}">
      <dsp:nvSpPr>
        <dsp:cNvPr id="0" name=""/>
        <dsp:cNvSpPr/>
      </dsp:nvSpPr>
      <dsp:spPr>
        <a:xfrm>
          <a:off x="1504207" y="2005955"/>
          <a:ext cx="2472432" cy="1388384"/>
        </a:xfrm>
        <a:custGeom>
          <a:avLst/>
          <a:gdLst/>
          <a:ahLst/>
          <a:cxnLst/>
          <a:rect l="0" t="0" r="0" b="0"/>
          <a:pathLst>
            <a:path>
              <a:moveTo>
                <a:pt x="0" y="0"/>
              </a:moveTo>
              <a:lnTo>
                <a:pt x="2257178" y="0"/>
              </a:lnTo>
              <a:lnTo>
                <a:pt x="2257178" y="1388384"/>
              </a:lnTo>
              <a:lnTo>
                <a:pt x="2472432" y="1388384"/>
              </a:lnTo>
            </a:path>
          </a:pathLst>
        </a:custGeom>
        <a:noFill/>
        <a:ln w="9525" cap="flat" cmpd="sng" algn="ctr">
          <a:solidFill>
            <a:schemeClr val="accent2">
              <a:tint val="99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DAEFDFD-0F6F-4841-91E9-5BEA9C9E83C8}">
      <dsp:nvSpPr>
        <dsp:cNvPr id="0" name=""/>
        <dsp:cNvSpPr/>
      </dsp:nvSpPr>
      <dsp:spPr>
        <a:xfrm>
          <a:off x="1504207" y="2005955"/>
          <a:ext cx="2472432" cy="462794"/>
        </a:xfrm>
        <a:custGeom>
          <a:avLst/>
          <a:gdLst/>
          <a:ahLst/>
          <a:cxnLst/>
          <a:rect l="0" t="0" r="0" b="0"/>
          <a:pathLst>
            <a:path>
              <a:moveTo>
                <a:pt x="0" y="0"/>
              </a:moveTo>
              <a:lnTo>
                <a:pt x="2257178" y="0"/>
              </a:lnTo>
              <a:lnTo>
                <a:pt x="2257178" y="462794"/>
              </a:lnTo>
              <a:lnTo>
                <a:pt x="2472432" y="462794"/>
              </a:lnTo>
            </a:path>
          </a:pathLst>
        </a:custGeom>
        <a:noFill/>
        <a:ln w="9525" cap="flat" cmpd="sng" algn="ctr">
          <a:solidFill>
            <a:schemeClr val="accent2">
              <a:tint val="99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95CCE71-FAB0-5A42-AC3F-C2BA4A176C16}">
      <dsp:nvSpPr>
        <dsp:cNvPr id="0" name=""/>
        <dsp:cNvSpPr/>
      </dsp:nvSpPr>
      <dsp:spPr>
        <a:xfrm>
          <a:off x="1504207" y="1543160"/>
          <a:ext cx="2472432" cy="462794"/>
        </a:xfrm>
        <a:custGeom>
          <a:avLst/>
          <a:gdLst/>
          <a:ahLst/>
          <a:cxnLst/>
          <a:rect l="0" t="0" r="0" b="0"/>
          <a:pathLst>
            <a:path>
              <a:moveTo>
                <a:pt x="0" y="462794"/>
              </a:moveTo>
              <a:lnTo>
                <a:pt x="2257178" y="462794"/>
              </a:lnTo>
              <a:lnTo>
                <a:pt x="2257178" y="0"/>
              </a:lnTo>
              <a:lnTo>
                <a:pt x="2472432" y="0"/>
              </a:lnTo>
            </a:path>
          </a:pathLst>
        </a:custGeom>
        <a:noFill/>
        <a:ln w="9525" cap="flat" cmpd="sng" algn="ctr">
          <a:solidFill>
            <a:schemeClr val="accent2">
              <a:tint val="99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13D1895-4F33-DB44-942B-59CB8C3895D1}">
      <dsp:nvSpPr>
        <dsp:cNvPr id="0" name=""/>
        <dsp:cNvSpPr/>
      </dsp:nvSpPr>
      <dsp:spPr>
        <a:xfrm>
          <a:off x="1504207" y="617570"/>
          <a:ext cx="2472432" cy="1388384"/>
        </a:xfrm>
        <a:custGeom>
          <a:avLst/>
          <a:gdLst/>
          <a:ahLst/>
          <a:cxnLst/>
          <a:rect l="0" t="0" r="0" b="0"/>
          <a:pathLst>
            <a:path>
              <a:moveTo>
                <a:pt x="0" y="1388384"/>
              </a:moveTo>
              <a:lnTo>
                <a:pt x="2257178" y="1388384"/>
              </a:lnTo>
              <a:lnTo>
                <a:pt x="2257178" y="0"/>
              </a:lnTo>
              <a:lnTo>
                <a:pt x="2472432" y="0"/>
              </a:lnTo>
            </a:path>
          </a:pathLst>
        </a:custGeom>
        <a:noFill/>
        <a:ln w="9525" cap="flat" cmpd="sng" algn="ctr">
          <a:solidFill>
            <a:schemeClr val="accent2">
              <a:tint val="99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D69AC15-5254-5E42-A33B-9A5E1E6E8AB7}">
      <dsp:nvSpPr>
        <dsp:cNvPr id="0" name=""/>
        <dsp:cNvSpPr/>
      </dsp:nvSpPr>
      <dsp:spPr>
        <a:xfrm>
          <a:off x="4236" y="1677693"/>
          <a:ext cx="1499971" cy="656522"/>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altLang="zh-CN" sz="1400" kern="1200" dirty="0" smtClean="0"/>
            <a:t>Commercial Banks</a:t>
          </a:r>
          <a:endParaRPr lang="zh-CN" altLang="en-US" sz="1400" kern="1200" dirty="0"/>
        </a:p>
      </dsp:txBody>
      <dsp:txXfrm>
        <a:off x="4236" y="1677693"/>
        <a:ext cx="1499971" cy="656522"/>
      </dsp:txXfrm>
    </dsp:sp>
    <dsp:sp modelId="{14B5BBAE-A09E-7942-BCD3-48B07B84B7DE}">
      <dsp:nvSpPr>
        <dsp:cNvPr id="0" name=""/>
        <dsp:cNvSpPr/>
      </dsp:nvSpPr>
      <dsp:spPr>
        <a:xfrm>
          <a:off x="3976640" y="289309"/>
          <a:ext cx="2152533" cy="656522"/>
        </a:xfrm>
        <a:prstGeom prst="rect">
          <a:avLst/>
        </a:prstGeom>
        <a:gradFill rotWithShape="0">
          <a:gsLst>
            <a:gs pos="0">
              <a:schemeClr val="accent2">
                <a:tint val="99000"/>
                <a:hueOff val="0"/>
                <a:satOff val="0"/>
                <a:lumOff val="0"/>
                <a:alphaOff val="0"/>
                <a:shade val="51000"/>
                <a:satMod val="130000"/>
              </a:schemeClr>
            </a:gs>
            <a:gs pos="80000">
              <a:schemeClr val="accent2">
                <a:tint val="99000"/>
                <a:hueOff val="0"/>
                <a:satOff val="0"/>
                <a:lumOff val="0"/>
                <a:alphaOff val="0"/>
                <a:shade val="93000"/>
                <a:satMod val="130000"/>
              </a:schemeClr>
            </a:gs>
            <a:gs pos="100000">
              <a:schemeClr val="accent2">
                <a:tint val="99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liquidity management services </a:t>
          </a:r>
          <a:endParaRPr lang="zh-CN" altLang="en-US" sz="1400" kern="1200" dirty="0"/>
        </a:p>
      </dsp:txBody>
      <dsp:txXfrm>
        <a:off x="3976640" y="289309"/>
        <a:ext cx="2152533" cy="656522"/>
      </dsp:txXfrm>
    </dsp:sp>
    <dsp:sp modelId="{16D6BB85-F812-A64B-B8B5-0B23A2651EB6}">
      <dsp:nvSpPr>
        <dsp:cNvPr id="0" name=""/>
        <dsp:cNvSpPr/>
      </dsp:nvSpPr>
      <dsp:spPr>
        <a:xfrm>
          <a:off x="3976640" y="1214898"/>
          <a:ext cx="2152533" cy="656522"/>
        </a:xfrm>
        <a:prstGeom prst="rect">
          <a:avLst/>
        </a:prstGeom>
        <a:gradFill rotWithShape="0">
          <a:gsLst>
            <a:gs pos="0">
              <a:schemeClr val="accent2">
                <a:tint val="99000"/>
                <a:hueOff val="0"/>
                <a:satOff val="0"/>
                <a:lumOff val="0"/>
                <a:alphaOff val="0"/>
                <a:shade val="51000"/>
                <a:satMod val="130000"/>
              </a:schemeClr>
            </a:gs>
            <a:gs pos="80000">
              <a:schemeClr val="accent2">
                <a:tint val="99000"/>
                <a:hueOff val="0"/>
                <a:satOff val="0"/>
                <a:lumOff val="0"/>
                <a:alphaOff val="0"/>
                <a:shade val="93000"/>
                <a:satMod val="130000"/>
              </a:schemeClr>
            </a:gs>
            <a:gs pos="100000">
              <a:schemeClr val="accent2">
                <a:tint val="99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extended credit facilities </a:t>
          </a:r>
          <a:endParaRPr lang="zh-CN" altLang="en-US" sz="1400" kern="1200" dirty="0"/>
        </a:p>
      </dsp:txBody>
      <dsp:txXfrm>
        <a:off x="3976640" y="1214898"/>
        <a:ext cx="2152533" cy="656522"/>
      </dsp:txXfrm>
    </dsp:sp>
    <dsp:sp modelId="{21327B35-795D-144F-82FC-A91DBC9BF86E}">
      <dsp:nvSpPr>
        <dsp:cNvPr id="0" name=""/>
        <dsp:cNvSpPr/>
      </dsp:nvSpPr>
      <dsp:spPr>
        <a:xfrm>
          <a:off x="3976640" y="2140488"/>
          <a:ext cx="2152533" cy="656522"/>
        </a:xfrm>
        <a:prstGeom prst="rect">
          <a:avLst/>
        </a:prstGeom>
        <a:gradFill rotWithShape="0">
          <a:gsLst>
            <a:gs pos="0">
              <a:schemeClr val="accent2">
                <a:tint val="99000"/>
                <a:hueOff val="0"/>
                <a:satOff val="0"/>
                <a:lumOff val="0"/>
                <a:alphaOff val="0"/>
                <a:shade val="51000"/>
                <a:satMod val="130000"/>
              </a:schemeClr>
            </a:gs>
            <a:gs pos="80000">
              <a:schemeClr val="accent2">
                <a:tint val="99000"/>
                <a:hueOff val="0"/>
                <a:satOff val="0"/>
                <a:lumOff val="0"/>
                <a:alphaOff val="0"/>
                <a:shade val="93000"/>
                <a:satMod val="130000"/>
              </a:schemeClr>
            </a:gs>
            <a:gs pos="100000">
              <a:schemeClr val="accent2">
                <a:tint val="99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extending their outreach and achieving economies of scale </a:t>
          </a:r>
          <a:endParaRPr lang="zh-CN" altLang="en-US" sz="1400" kern="1200" dirty="0"/>
        </a:p>
      </dsp:txBody>
      <dsp:txXfrm>
        <a:off x="3976640" y="2140488"/>
        <a:ext cx="2152533" cy="656522"/>
      </dsp:txXfrm>
    </dsp:sp>
    <dsp:sp modelId="{CDB739E4-35C2-4241-8CE0-5A99CC1FA2D2}">
      <dsp:nvSpPr>
        <dsp:cNvPr id="0" name=""/>
        <dsp:cNvSpPr/>
      </dsp:nvSpPr>
      <dsp:spPr>
        <a:xfrm>
          <a:off x="3976640" y="3066077"/>
          <a:ext cx="2152533" cy="656522"/>
        </a:xfrm>
        <a:prstGeom prst="rect">
          <a:avLst/>
        </a:prstGeom>
        <a:gradFill rotWithShape="0">
          <a:gsLst>
            <a:gs pos="0">
              <a:schemeClr val="accent2">
                <a:tint val="99000"/>
                <a:hueOff val="0"/>
                <a:satOff val="0"/>
                <a:lumOff val="0"/>
                <a:alphaOff val="0"/>
                <a:shade val="51000"/>
                <a:satMod val="130000"/>
              </a:schemeClr>
            </a:gs>
            <a:gs pos="80000">
              <a:schemeClr val="accent2">
                <a:tint val="99000"/>
                <a:hueOff val="0"/>
                <a:satOff val="0"/>
                <a:lumOff val="0"/>
                <a:alphaOff val="0"/>
                <a:shade val="93000"/>
                <a:satMod val="130000"/>
              </a:schemeClr>
            </a:gs>
            <a:gs pos="100000">
              <a:schemeClr val="accent2">
                <a:tint val="99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strengthening the links between the formal and informal sectors </a:t>
          </a:r>
          <a:endParaRPr lang="zh-CN" altLang="en-US" sz="1400" kern="1200" dirty="0"/>
        </a:p>
      </dsp:txBody>
      <dsp:txXfrm>
        <a:off x="3976640" y="3066077"/>
        <a:ext cx="2152533" cy="656522"/>
      </dsp:txXfrm>
    </dsp:sp>
    <dsp:sp modelId="{CB3113D5-F179-4C45-9BB8-DEC16A740275}">
      <dsp:nvSpPr>
        <dsp:cNvPr id="0" name=""/>
        <dsp:cNvSpPr/>
      </dsp:nvSpPr>
      <dsp:spPr>
        <a:xfrm>
          <a:off x="2475829" y="1214898"/>
          <a:ext cx="1070304" cy="656522"/>
        </a:xfrm>
        <a:prstGeom prst="rect">
          <a:avLst/>
        </a:prstGeom>
        <a:gradFill rotWithShape="0">
          <a:gsLst>
            <a:gs pos="0">
              <a:schemeClr val="accent2">
                <a:shade val="80000"/>
                <a:hueOff val="0"/>
                <a:satOff val="0"/>
                <a:lumOff val="0"/>
                <a:alphaOff val="0"/>
                <a:shade val="51000"/>
                <a:satMod val="130000"/>
              </a:schemeClr>
            </a:gs>
            <a:gs pos="80000">
              <a:schemeClr val="accent2">
                <a:shade val="80000"/>
                <a:hueOff val="0"/>
                <a:satOff val="0"/>
                <a:lumOff val="0"/>
                <a:alphaOff val="0"/>
                <a:shade val="93000"/>
                <a:satMod val="130000"/>
              </a:schemeClr>
            </a:gs>
            <a:gs pos="100000">
              <a:schemeClr val="accent2">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altLang="zh-CN" sz="1400" kern="1200" dirty="0" smtClean="0"/>
            <a:t>MFIs</a:t>
          </a:r>
          <a:endParaRPr lang="zh-CN" altLang="en-US" sz="1400" kern="1200" dirty="0"/>
        </a:p>
      </dsp:txBody>
      <dsp:txXfrm>
        <a:off x="2475829" y="1214898"/>
        <a:ext cx="1070304" cy="656522"/>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5DEBBD-1F52-4101-AECA-12DE3AC10F8E}" type="datetimeFigureOut">
              <a:rPr lang="zh-CN" altLang="en-US" smtClean="0"/>
              <a:t>9/11/19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D4BC83-9183-4760-B897-D663B0D7F81D}" type="slidenum">
              <a:rPr lang="zh-CN" altLang="en-US" smtClean="0"/>
              <a:t>‹#›</a:t>
            </a:fld>
            <a:endParaRPr lang="zh-CN" altLang="en-US"/>
          </a:p>
        </p:txBody>
      </p:sp>
    </p:spTree>
    <p:extLst>
      <p:ext uri="{BB962C8B-B14F-4D97-AF65-F5344CB8AC3E}">
        <p14:creationId xmlns:p14="http://schemas.microsoft.com/office/powerpoint/2010/main" val="1047897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D4BC83-9183-4760-B897-D663B0D7F81D}" type="slidenum">
              <a:rPr lang="zh-CN" altLang="en-US" smtClean="0"/>
              <a:t>1</a:t>
            </a:fld>
            <a:endParaRPr lang="zh-CN" altLang="en-US"/>
          </a:p>
        </p:txBody>
      </p:sp>
    </p:spTree>
    <p:extLst>
      <p:ext uri="{BB962C8B-B14F-4D97-AF65-F5344CB8AC3E}">
        <p14:creationId xmlns:p14="http://schemas.microsoft.com/office/powerpoint/2010/main" val="894702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D4BC83-9183-4760-B897-D663B0D7F81D}" type="slidenum">
              <a:rPr lang="zh-CN" altLang="en-US" smtClean="0"/>
              <a:t>10</a:t>
            </a:fld>
            <a:endParaRPr lang="zh-CN" altLang="en-US"/>
          </a:p>
        </p:txBody>
      </p:sp>
    </p:spTree>
    <p:extLst>
      <p:ext uri="{BB962C8B-B14F-4D97-AF65-F5344CB8AC3E}">
        <p14:creationId xmlns:p14="http://schemas.microsoft.com/office/powerpoint/2010/main" val="3513542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D4BC83-9183-4760-B897-D663B0D7F81D}" type="slidenum">
              <a:rPr lang="zh-CN" altLang="en-US" smtClean="0"/>
              <a:t>11</a:t>
            </a:fld>
            <a:endParaRPr lang="zh-CN" altLang="en-US"/>
          </a:p>
        </p:txBody>
      </p:sp>
    </p:spTree>
    <p:extLst>
      <p:ext uri="{BB962C8B-B14F-4D97-AF65-F5344CB8AC3E}">
        <p14:creationId xmlns:p14="http://schemas.microsoft.com/office/powerpoint/2010/main" val="3513542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D4BC83-9183-4760-B897-D663B0D7F81D}" type="slidenum">
              <a:rPr lang="zh-CN" altLang="en-US" smtClean="0"/>
              <a:t>12</a:t>
            </a:fld>
            <a:endParaRPr lang="zh-CN" altLang="en-US"/>
          </a:p>
        </p:txBody>
      </p:sp>
    </p:spTree>
    <p:extLst>
      <p:ext uri="{BB962C8B-B14F-4D97-AF65-F5344CB8AC3E}">
        <p14:creationId xmlns:p14="http://schemas.microsoft.com/office/powerpoint/2010/main" val="3513542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D4BC83-9183-4760-B897-D663B0D7F81D}" type="slidenum">
              <a:rPr lang="zh-CN" altLang="en-US" smtClean="0"/>
              <a:t>13</a:t>
            </a:fld>
            <a:endParaRPr lang="zh-CN" altLang="en-US"/>
          </a:p>
        </p:txBody>
      </p:sp>
    </p:spTree>
    <p:extLst>
      <p:ext uri="{BB962C8B-B14F-4D97-AF65-F5344CB8AC3E}">
        <p14:creationId xmlns:p14="http://schemas.microsoft.com/office/powerpoint/2010/main" val="3513542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D4BC83-9183-4760-B897-D663B0D7F81D}" type="slidenum">
              <a:rPr lang="zh-CN" altLang="en-US" smtClean="0"/>
              <a:t>14</a:t>
            </a:fld>
            <a:endParaRPr lang="zh-CN" altLang="en-US"/>
          </a:p>
        </p:txBody>
      </p:sp>
    </p:spTree>
    <p:extLst>
      <p:ext uri="{BB962C8B-B14F-4D97-AF65-F5344CB8AC3E}">
        <p14:creationId xmlns:p14="http://schemas.microsoft.com/office/powerpoint/2010/main" val="3513542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D4BC83-9183-4760-B897-D663B0D7F81D}" type="slidenum">
              <a:rPr lang="zh-CN" altLang="en-US" smtClean="0"/>
              <a:t>15</a:t>
            </a:fld>
            <a:endParaRPr lang="zh-CN" altLang="en-US"/>
          </a:p>
        </p:txBody>
      </p:sp>
    </p:spTree>
    <p:extLst>
      <p:ext uri="{BB962C8B-B14F-4D97-AF65-F5344CB8AC3E}">
        <p14:creationId xmlns:p14="http://schemas.microsoft.com/office/powerpoint/2010/main" val="3513542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D4BC83-9183-4760-B897-D663B0D7F81D}" type="slidenum">
              <a:rPr lang="zh-CN" altLang="en-US" smtClean="0"/>
              <a:t>16</a:t>
            </a:fld>
            <a:endParaRPr lang="zh-CN" altLang="en-US"/>
          </a:p>
        </p:txBody>
      </p:sp>
    </p:spTree>
    <p:extLst>
      <p:ext uri="{BB962C8B-B14F-4D97-AF65-F5344CB8AC3E}">
        <p14:creationId xmlns:p14="http://schemas.microsoft.com/office/powerpoint/2010/main" val="1579184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D4BC83-9183-4760-B897-D663B0D7F81D}" type="slidenum">
              <a:rPr lang="zh-CN" altLang="en-US" smtClean="0"/>
              <a:t>17</a:t>
            </a:fld>
            <a:endParaRPr lang="zh-CN" altLang="en-US"/>
          </a:p>
        </p:txBody>
      </p:sp>
    </p:spTree>
    <p:extLst>
      <p:ext uri="{BB962C8B-B14F-4D97-AF65-F5344CB8AC3E}">
        <p14:creationId xmlns:p14="http://schemas.microsoft.com/office/powerpoint/2010/main" val="3513542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D4BC83-9183-4760-B897-D663B0D7F81D}" type="slidenum">
              <a:rPr lang="zh-CN" altLang="en-US" smtClean="0"/>
              <a:t>18</a:t>
            </a:fld>
            <a:endParaRPr lang="zh-CN" altLang="en-US"/>
          </a:p>
        </p:txBody>
      </p:sp>
    </p:spTree>
    <p:extLst>
      <p:ext uri="{BB962C8B-B14F-4D97-AF65-F5344CB8AC3E}">
        <p14:creationId xmlns:p14="http://schemas.microsoft.com/office/powerpoint/2010/main" val="3513542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D4BC83-9183-4760-B897-D663B0D7F81D}" type="slidenum">
              <a:rPr lang="zh-CN" altLang="en-US" smtClean="0"/>
              <a:t>19</a:t>
            </a:fld>
            <a:endParaRPr lang="zh-CN" altLang="en-US"/>
          </a:p>
        </p:txBody>
      </p:sp>
    </p:spTree>
    <p:extLst>
      <p:ext uri="{BB962C8B-B14F-4D97-AF65-F5344CB8AC3E}">
        <p14:creationId xmlns:p14="http://schemas.microsoft.com/office/powerpoint/2010/main" val="3513542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D4BC83-9183-4760-B897-D663B0D7F81D}" type="slidenum">
              <a:rPr lang="zh-CN" altLang="en-US" smtClean="0"/>
              <a:t>2</a:t>
            </a:fld>
            <a:endParaRPr lang="zh-CN" altLang="en-US"/>
          </a:p>
        </p:txBody>
      </p:sp>
    </p:spTree>
    <p:extLst>
      <p:ext uri="{BB962C8B-B14F-4D97-AF65-F5344CB8AC3E}">
        <p14:creationId xmlns:p14="http://schemas.microsoft.com/office/powerpoint/2010/main" val="3909947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D4BC83-9183-4760-B897-D663B0D7F81D}" type="slidenum">
              <a:rPr lang="zh-CN" altLang="en-US" smtClean="0"/>
              <a:t>20</a:t>
            </a:fld>
            <a:endParaRPr lang="zh-CN" altLang="en-US"/>
          </a:p>
        </p:txBody>
      </p:sp>
    </p:spTree>
    <p:extLst>
      <p:ext uri="{BB962C8B-B14F-4D97-AF65-F5344CB8AC3E}">
        <p14:creationId xmlns:p14="http://schemas.microsoft.com/office/powerpoint/2010/main" val="124947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D4BC83-9183-4760-B897-D663B0D7F81D}" type="slidenum">
              <a:rPr lang="zh-CN" altLang="en-US" smtClean="0"/>
              <a:t>21</a:t>
            </a:fld>
            <a:endParaRPr lang="zh-CN" altLang="en-US"/>
          </a:p>
        </p:txBody>
      </p:sp>
    </p:spTree>
    <p:extLst>
      <p:ext uri="{BB962C8B-B14F-4D97-AF65-F5344CB8AC3E}">
        <p14:creationId xmlns:p14="http://schemas.microsoft.com/office/powerpoint/2010/main" val="3513542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D4BC83-9183-4760-B897-D663B0D7F81D}" type="slidenum">
              <a:rPr lang="zh-CN" altLang="en-US" smtClean="0"/>
              <a:t>22</a:t>
            </a:fld>
            <a:endParaRPr lang="zh-CN" altLang="en-US"/>
          </a:p>
        </p:txBody>
      </p:sp>
    </p:spTree>
    <p:extLst>
      <p:ext uri="{BB962C8B-B14F-4D97-AF65-F5344CB8AC3E}">
        <p14:creationId xmlns:p14="http://schemas.microsoft.com/office/powerpoint/2010/main" val="3513542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D4BC83-9183-4760-B897-D663B0D7F81D}" type="slidenum">
              <a:rPr lang="zh-CN" altLang="en-US" smtClean="0"/>
              <a:t>23</a:t>
            </a:fld>
            <a:endParaRPr lang="zh-CN" altLang="en-US"/>
          </a:p>
        </p:txBody>
      </p:sp>
    </p:spTree>
    <p:extLst>
      <p:ext uri="{BB962C8B-B14F-4D97-AF65-F5344CB8AC3E}">
        <p14:creationId xmlns:p14="http://schemas.microsoft.com/office/powerpoint/2010/main" val="3513542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D4BC83-9183-4760-B897-D663B0D7F81D}" type="slidenum">
              <a:rPr lang="zh-CN" altLang="en-US" smtClean="0"/>
              <a:t>24</a:t>
            </a:fld>
            <a:endParaRPr lang="zh-CN" altLang="en-US"/>
          </a:p>
        </p:txBody>
      </p:sp>
    </p:spTree>
    <p:extLst>
      <p:ext uri="{BB962C8B-B14F-4D97-AF65-F5344CB8AC3E}">
        <p14:creationId xmlns:p14="http://schemas.microsoft.com/office/powerpoint/2010/main" val="3513542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D4BC83-9183-4760-B897-D663B0D7F81D}" type="slidenum">
              <a:rPr lang="zh-CN" altLang="en-US" smtClean="0"/>
              <a:t>25</a:t>
            </a:fld>
            <a:endParaRPr lang="zh-CN" altLang="en-US"/>
          </a:p>
        </p:txBody>
      </p:sp>
    </p:spTree>
    <p:extLst>
      <p:ext uri="{BB962C8B-B14F-4D97-AF65-F5344CB8AC3E}">
        <p14:creationId xmlns:p14="http://schemas.microsoft.com/office/powerpoint/2010/main" val="3513542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D4BC83-9183-4760-B897-D663B0D7F81D}" type="slidenum">
              <a:rPr lang="zh-CN" altLang="en-US" smtClean="0"/>
              <a:t>26</a:t>
            </a:fld>
            <a:endParaRPr lang="zh-CN" altLang="en-US"/>
          </a:p>
        </p:txBody>
      </p:sp>
    </p:spTree>
    <p:extLst>
      <p:ext uri="{BB962C8B-B14F-4D97-AF65-F5344CB8AC3E}">
        <p14:creationId xmlns:p14="http://schemas.microsoft.com/office/powerpoint/2010/main" val="10433717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D4BC83-9183-4760-B897-D663B0D7F81D}" type="slidenum">
              <a:rPr lang="zh-CN" altLang="en-US" smtClean="0"/>
              <a:t>27</a:t>
            </a:fld>
            <a:endParaRPr lang="zh-CN" altLang="en-US"/>
          </a:p>
        </p:txBody>
      </p:sp>
    </p:spTree>
    <p:extLst>
      <p:ext uri="{BB962C8B-B14F-4D97-AF65-F5344CB8AC3E}">
        <p14:creationId xmlns:p14="http://schemas.microsoft.com/office/powerpoint/2010/main" val="2412074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D4BC83-9183-4760-B897-D663B0D7F81D}" type="slidenum">
              <a:rPr lang="zh-CN" altLang="en-US" smtClean="0"/>
              <a:t>28</a:t>
            </a:fld>
            <a:endParaRPr lang="zh-CN" altLang="en-US"/>
          </a:p>
        </p:txBody>
      </p:sp>
    </p:spTree>
    <p:extLst>
      <p:ext uri="{BB962C8B-B14F-4D97-AF65-F5344CB8AC3E}">
        <p14:creationId xmlns:p14="http://schemas.microsoft.com/office/powerpoint/2010/main" val="24120745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D4BC83-9183-4760-B897-D663B0D7F81D}" type="slidenum">
              <a:rPr lang="zh-CN" altLang="en-US" smtClean="0"/>
              <a:t>29</a:t>
            </a:fld>
            <a:endParaRPr lang="zh-CN" altLang="en-US"/>
          </a:p>
        </p:txBody>
      </p:sp>
    </p:spTree>
    <p:extLst>
      <p:ext uri="{BB962C8B-B14F-4D97-AF65-F5344CB8AC3E}">
        <p14:creationId xmlns:p14="http://schemas.microsoft.com/office/powerpoint/2010/main" val="732743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D4BC83-9183-4760-B897-D663B0D7F81D}" type="slidenum">
              <a:rPr lang="zh-CN" altLang="en-US" smtClean="0"/>
              <a:t>3</a:t>
            </a:fld>
            <a:endParaRPr lang="zh-CN" altLang="en-US"/>
          </a:p>
        </p:txBody>
      </p:sp>
    </p:spTree>
    <p:extLst>
      <p:ext uri="{BB962C8B-B14F-4D97-AF65-F5344CB8AC3E}">
        <p14:creationId xmlns:p14="http://schemas.microsoft.com/office/powerpoint/2010/main" val="3027206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D4BC83-9183-4760-B897-D663B0D7F81D}" type="slidenum">
              <a:rPr lang="zh-CN" altLang="en-US" smtClean="0"/>
              <a:t>4</a:t>
            </a:fld>
            <a:endParaRPr lang="zh-CN" altLang="en-US"/>
          </a:p>
        </p:txBody>
      </p:sp>
    </p:spTree>
    <p:extLst>
      <p:ext uri="{BB962C8B-B14F-4D97-AF65-F5344CB8AC3E}">
        <p14:creationId xmlns:p14="http://schemas.microsoft.com/office/powerpoint/2010/main" val="3909947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D4BC83-9183-4760-B897-D663B0D7F81D}" type="slidenum">
              <a:rPr lang="zh-CN" altLang="en-US" smtClean="0"/>
              <a:t>5</a:t>
            </a:fld>
            <a:endParaRPr lang="zh-CN" altLang="en-US"/>
          </a:p>
        </p:txBody>
      </p:sp>
    </p:spTree>
    <p:extLst>
      <p:ext uri="{BB962C8B-B14F-4D97-AF65-F5344CB8AC3E}">
        <p14:creationId xmlns:p14="http://schemas.microsoft.com/office/powerpoint/2010/main" val="1084479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D4BC83-9183-4760-B897-D663B0D7F81D}" type="slidenum">
              <a:rPr lang="zh-CN" altLang="en-US" smtClean="0"/>
              <a:t>6</a:t>
            </a:fld>
            <a:endParaRPr lang="zh-CN" altLang="en-US"/>
          </a:p>
        </p:txBody>
      </p:sp>
    </p:spTree>
    <p:extLst>
      <p:ext uri="{BB962C8B-B14F-4D97-AF65-F5344CB8AC3E}">
        <p14:creationId xmlns:p14="http://schemas.microsoft.com/office/powerpoint/2010/main" val="3992126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D4BC83-9183-4760-B897-D663B0D7F81D}" type="slidenum">
              <a:rPr lang="zh-CN" altLang="en-US" smtClean="0"/>
              <a:t>7</a:t>
            </a:fld>
            <a:endParaRPr lang="zh-CN" altLang="en-US"/>
          </a:p>
        </p:txBody>
      </p:sp>
    </p:spTree>
    <p:extLst>
      <p:ext uri="{BB962C8B-B14F-4D97-AF65-F5344CB8AC3E}">
        <p14:creationId xmlns:p14="http://schemas.microsoft.com/office/powerpoint/2010/main" val="3513542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D4BC83-9183-4760-B897-D663B0D7F81D}" type="slidenum">
              <a:rPr lang="zh-CN" altLang="en-US" smtClean="0"/>
              <a:t>8</a:t>
            </a:fld>
            <a:endParaRPr lang="zh-CN" altLang="en-US"/>
          </a:p>
        </p:txBody>
      </p:sp>
    </p:spTree>
    <p:extLst>
      <p:ext uri="{BB962C8B-B14F-4D97-AF65-F5344CB8AC3E}">
        <p14:creationId xmlns:p14="http://schemas.microsoft.com/office/powerpoint/2010/main" val="3513542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D4BC83-9183-4760-B897-D663B0D7F81D}" type="slidenum">
              <a:rPr lang="zh-CN" altLang="en-US" smtClean="0"/>
              <a:t>9</a:t>
            </a:fld>
            <a:endParaRPr lang="zh-CN" altLang="en-US"/>
          </a:p>
        </p:txBody>
      </p:sp>
    </p:spTree>
    <p:extLst>
      <p:ext uri="{BB962C8B-B14F-4D97-AF65-F5344CB8AC3E}">
        <p14:creationId xmlns:p14="http://schemas.microsoft.com/office/powerpoint/2010/main" val="3513542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B84FB10D-C5B5-45DB-93DE-BBAEC35D7534}" type="datetimeFigureOut">
              <a:rPr lang="zh-CN" altLang="en-US" smtClean="0"/>
              <a:t>9/11/19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948635-9FDF-414A-B5B2-A5A88080C3BA}" type="slidenum">
              <a:rPr lang="zh-CN" altLang="en-US" smtClean="0"/>
              <a:t>‹#›</a:t>
            </a:fld>
            <a:endParaRPr lang="zh-CN" altLang="en-US"/>
          </a:p>
        </p:txBody>
      </p:sp>
    </p:spTree>
    <p:extLst>
      <p:ext uri="{BB962C8B-B14F-4D97-AF65-F5344CB8AC3E}">
        <p14:creationId xmlns:p14="http://schemas.microsoft.com/office/powerpoint/2010/main" val="1233247743"/>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84FB10D-C5B5-45DB-93DE-BBAEC35D7534}" type="datetimeFigureOut">
              <a:rPr lang="zh-CN" altLang="en-US" smtClean="0"/>
              <a:t>9/11/19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948635-9FDF-414A-B5B2-A5A88080C3BA}" type="slidenum">
              <a:rPr lang="zh-CN" altLang="en-US" smtClean="0"/>
              <a:t>‹#›</a:t>
            </a:fld>
            <a:endParaRPr lang="zh-CN" altLang="en-US"/>
          </a:p>
        </p:txBody>
      </p:sp>
    </p:spTree>
    <p:extLst>
      <p:ext uri="{BB962C8B-B14F-4D97-AF65-F5344CB8AC3E}">
        <p14:creationId xmlns:p14="http://schemas.microsoft.com/office/powerpoint/2010/main" val="3025780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84FB10D-C5B5-45DB-93DE-BBAEC35D7534}" type="datetimeFigureOut">
              <a:rPr lang="zh-CN" altLang="en-US" smtClean="0"/>
              <a:t>9/11/19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948635-9FDF-414A-B5B2-A5A88080C3BA}" type="slidenum">
              <a:rPr lang="zh-CN" altLang="en-US" smtClean="0"/>
              <a:t>‹#›</a:t>
            </a:fld>
            <a:endParaRPr lang="zh-CN" altLang="en-US"/>
          </a:p>
        </p:txBody>
      </p:sp>
    </p:spTree>
    <p:extLst>
      <p:ext uri="{BB962C8B-B14F-4D97-AF65-F5344CB8AC3E}">
        <p14:creationId xmlns:p14="http://schemas.microsoft.com/office/powerpoint/2010/main" val="42037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84FB10D-C5B5-45DB-93DE-BBAEC35D7534}" type="datetimeFigureOut">
              <a:rPr lang="zh-CN" altLang="en-US" smtClean="0"/>
              <a:t>9/11/19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948635-9FDF-414A-B5B2-A5A88080C3BA}" type="slidenum">
              <a:rPr lang="zh-CN" altLang="en-US" smtClean="0"/>
              <a:t>‹#›</a:t>
            </a:fld>
            <a:endParaRPr lang="zh-CN" altLang="en-US"/>
          </a:p>
        </p:txBody>
      </p:sp>
    </p:spTree>
    <p:extLst>
      <p:ext uri="{BB962C8B-B14F-4D97-AF65-F5344CB8AC3E}">
        <p14:creationId xmlns:p14="http://schemas.microsoft.com/office/powerpoint/2010/main" val="3737963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B84FB10D-C5B5-45DB-93DE-BBAEC35D7534}" type="datetimeFigureOut">
              <a:rPr lang="zh-CN" altLang="en-US" smtClean="0"/>
              <a:t>9/11/19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C948635-9FDF-414A-B5B2-A5A88080C3BA}" type="slidenum">
              <a:rPr lang="zh-CN" altLang="en-US" smtClean="0"/>
              <a:t>‹#›</a:t>
            </a:fld>
            <a:endParaRPr lang="zh-CN" altLang="en-US"/>
          </a:p>
        </p:txBody>
      </p:sp>
    </p:spTree>
    <p:extLst>
      <p:ext uri="{BB962C8B-B14F-4D97-AF65-F5344CB8AC3E}">
        <p14:creationId xmlns:p14="http://schemas.microsoft.com/office/powerpoint/2010/main" val="1164263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B84FB10D-C5B5-45DB-93DE-BBAEC35D7534}" type="datetimeFigureOut">
              <a:rPr lang="zh-CN" altLang="en-US" smtClean="0"/>
              <a:t>9/11/19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C948635-9FDF-414A-B5B2-A5A88080C3BA}" type="slidenum">
              <a:rPr lang="zh-CN" altLang="en-US" smtClean="0"/>
              <a:t>‹#›</a:t>
            </a:fld>
            <a:endParaRPr lang="zh-CN" altLang="en-US"/>
          </a:p>
        </p:txBody>
      </p:sp>
    </p:spTree>
    <p:extLst>
      <p:ext uri="{BB962C8B-B14F-4D97-AF65-F5344CB8AC3E}">
        <p14:creationId xmlns:p14="http://schemas.microsoft.com/office/powerpoint/2010/main" val="3333227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B84FB10D-C5B5-45DB-93DE-BBAEC35D7534}" type="datetimeFigureOut">
              <a:rPr lang="zh-CN" altLang="en-US" smtClean="0"/>
              <a:t>9/11/19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C948635-9FDF-414A-B5B2-A5A88080C3BA}" type="slidenum">
              <a:rPr lang="zh-CN" altLang="en-US" smtClean="0"/>
              <a:t>‹#›</a:t>
            </a:fld>
            <a:endParaRPr lang="zh-CN" altLang="en-US"/>
          </a:p>
        </p:txBody>
      </p:sp>
    </p:spTree>
    <p:extLst>
      <p:ext uri="{BB962C8B-B14F-4D97-AF65-F5344CB8AC3E}">
        <p14:creationId xmlns:p14="http://schemas.microsoft.com/office/powerpoint/2010/main" val="529365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B84FB10D-C5B5-45DB-93DE-BBAEC35D7534}" type="datetimeFigureOut">
              <a:rPr lang="zh-CN" altLang="en-US" smtClean="0"/>
              <a:t>9/11/19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C948635-9FDF-414A-B5B2-A5A88080C3BA}" type="slidenum">
              <a:rPr lang="zh-CN" altLang="en-US" smtClean="0"/>
              <a:t>‹#›</a:t>
            </a:fld>
            <a:endParaRPr lang="zh-CN" altLang="en-US"/>
          </a:p>
        </p:txBody>
      </p:sp>
    </p:spTree>
    <p:extLst>
      <p:ext uri="{BB962C8B-B14F-4D97-AF65-F5344CB8AC3E}">
        <p14:creationId xmlns:p14="http://schemas.microsoft.com/office/powerpoint/2010/main" val="1933330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84FB10D-C5B5-45DB-93DE-BBAEC35D7534}" type="datetimeFigureOut">
              <a:rPr lang="zh-CN" altLang="en-US" smtClean="0"/>
              <a:t>9/11/19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C948635-9FDF-414A-B5B2-A5A88080C3BA}" type="slidenum">
              <a:rPr lang="zh-CN" altLang="en-US" smtClean="0"/>
              <a:t>‹#›</a:t>
            </a:fld>
            <a:endParaRPr lang="zh-CN" altLang="en-US"/>
          </a:p>
        </p:txBody>
      </p:sp>
    </p:spTree>
    <p:extLst>
      <p:ext uri="{BB962C8B-B14F-4D97-AF65-F5344CB8AC3E}">
        <p14:creationId xmlns:p14="http://schemas.microsoft.com/office/powerpoint/2010/main" val="1693123078"/>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84FB10D-C5B5-45DB-93DE-BBAEC35D7534}" type="datetimeFigureOut">
              <a:rPr lang="zh-CN" altLang="en-US" smtClean="0"/>
              <a:t>9/11/19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C948635-9FDF-414A-B5B2-A5A88080C3BA}" type="slidenum">
              <a:rPr lang="zh-CN" altLang="en-US" smtClean="0"/>
              <a:t>‹#›</a:t>
            </a:fld>
            <a:endParaRPr lang="zh-CN" altLang="en-US"/>
          </a:p>
        </p:txBody>
      </p:sp>
    </p:spTree>
    <p:extLst>
      <p:ext uri="{BB962C8B-B14F-4D97-AF65-F5344CB8AC3E}">
        <p14:creationId xmlns:p14="http://schemas.microsoft.com/office/powerpoint/2010/main" val="3539281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84FB10D-C5B5-45DB-93DE-BBAEC35D7534}" type="datetimeFigureOut">
              <a:rPr lang="zh-CN" altLang="en-US" smtClean="0"/>
              <a:t>9/11/19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C948635-9FDF-414A-B5B2-A5A88080C3BA}" type="slidenum">
              <a:rPr lang="zh-CN" altLang="en-US" smtClean="0"/>
              <a:t>‹#›</a:t>
            </a:fld>
            <a:endParaRPr lang="zh-CN" altLang="en-US"/>
          </a:p>
        </p:txBody>
      </p:sp>
    </p:spTree>
    <p:extLst>
      <p:ext uri="{BB962C8B-B14F-4D97-AF65-F5344CB8AC3E}">
        <p14:creationId xmlns:p14="http://schemas.microsoft.com/office/powerpoint/2010/main" val="22104332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84FB10D-C5B5-45DB-93DE-BBAEC35D7534}" type="datetimeFigureOut">
              <a:rPr lang="zh-CN" altLang="en-US" smtClean="0"/>
              <a:t>9/11/19</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C948635-9FDF-414A-B5B2-A5A88080C3BA}" type="slidenum">
              <a:rPr lang="zh-CN" altLang="en-US" smtClean="0"/>
              <a:t>‹#›</a:t>
            </a:fld>
            <a:endParaRPr lang="zh-CN" altLang="en-US"/>
          </a:p>
        </p:txBody>
      </p:sp>
    </p:spTree>
    <p:extLst>
      <p:ext uri="{BB962C8B-B14F-4D97-AF65-F5344CB8AC3E}">
        <p14:creationId xmlns:p14="http://schemas.microsoft.com/office/powerpoint/2010/main" val="3819942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xml"/><Relationship Id="rId5" Type="http://schemas.openxmlformats.org/officeDocument/2006/relationships/image" Target="../media/image1.png"/><Relationship Id="rId6" Type="http://schemas.openxmlformats.org/officeDocument/2006/relationships/image" Target="../media/image2.png"/><Relationship Id="rId1" Type="http://schemas.microsoft.com/office/2007/relationships/media" Target="../media/media1.mp3"/><Relationship Id="rId2" Type="http://schemas.openxmlformats.org/officeDocument/2006/relationships/audio" Target="../media/media1.mp3"/></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4" Type="http://schemas.microsoft.com/office/2007/relationships/hdphoto" Target="../media/hdphoto1.wdp"/><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4" Type="http://schemas.microsoft.com/office/2007/relationships/hdphoto" Target="../media/hdphoto1.wdp"/><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4" Type="http://schemas.microsoft.com/office/2007/relationships/hdphoto" Target="../media/hdphoto1.wdp"/><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4" Type="http://schemas.microsoft.com/office/2007/relationships/hdphoto" Target="../media/hdphoto1.wdp"/><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4" Type="http://schemas.microsoft.com/office/2007/relationships/hdphoto" Target="../media/hdphoto1.wdp"/><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4" Type="http://schemas.microsoft.com/office/2007/relationships/hdphoto" Target="../media/hdphoto1.wdp"/><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4" Type="http://schemas.microsoft.com/office/2007/relationships/hdphoto" Target="../media/hdphoto1.wdp"/><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4" Type="http://schemas.microsoft.com/office/2007/relationships/hdphoto" Target="../media/hdphoto1.wdp"/><Relationship Id="rId5" Type="http://schemas.openxmlformats.org/officeDocument/2006/relationships/image" Target="../media/image7.png"/><Relationship Id="rId6" Type="http://schemas.openxmlformats.org/officeDocument/2006/relationships/diagramData" Target="../diagrams/data1.xml"/><Relationship Id="rId7" Type="http://schemas.openxmlformats.org/officeDocument/2006/relationships/diagramLayout" Target="../diagrams/layout1.xml"/><Relationship Id="rId8" Type="http://schemas.openxmlformats.org/officeDocument/2006/relationships/diagramQuickStyle" Target="../diagrams/quickStyle1.xml"/><Relationship Id="rId9" Type="http://schemas.openxmlformats.org/officeDocument/2006/relationships/diagramColors" Target="../diagrams/colors1.xml"/><Relationship Id="rId10" Type="http://schemas.microsoft.com/office/2007/relationships/diagramDrawing" Target="../diagrams/drawing1.xml"/><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4" Type="http://schemas.microsoft.com/office/2007/relationships/hdphoto" Target="../media/hdphoto1.wdp"/><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4" Type="http://schemas.microsoft.com/office/2007/relationships/hdphoto" Target="../media/hdphoto1.wdp"/><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4" Type="http://schemas.microsoft.com/office/2007/relationships/hdphoto" Target="../media/hdphoto1.wdp"/><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4" Type="http://schemas.microsoft.com/office/2007/relationships/hdphoto" Target="../media/hdphoto1.wdp"/><Relationship Id="rId5" Type="http://schemas.openxmlformats.org/officeDocument/2006/relationships/image" Target="../media/image7.png"/><Relationship Id="rId6"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4" Type="http://schemas.microsoft.com/office/2007/relationships/hdphoto" Target="../media/hdphoto1.wdp"/><Relationship Id="rId5" Type="http://schemas.openxmlformats.org/officeDocument/2006/relationships/image" Target="../media/image7.png"/><Relationship Id="rId6" Type="http://schemas.openxmlformats.org/officeDocument/2006/relationships/image" Target="../media/image12.png"/><Relationship Id="rId7"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4" Type="http://schemas.microsoft.com/office/2007/relationships/hdphoto" Target="../media/hdphoto1.wdp"/><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microsoft.com/office/2007/relationships/hdphoto" Target="../media/hdphoto1.wdp"/><Relationship Id="rId5"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4" Type="http://schemas.microsoft.com/office/2007/relationships/hdphoto" Target="../media/hdphoto1.wdp"/><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microsoft.com/office/2007/relationships/hdphoto" Target="../media/hdphoto1.wdp"/><Relationship Id="rId5" Type="http://schemas.openxmlformats.org/officeDocument/2006/relationships/image" Target="../media/image7.png"/><Relationship Id="rId6"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商务轻柔  Alan Walker-Fade(新)">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6818" y="2193659"/>
            <a:ext cx="609600" cy="609600"/>
          </a:xfrm>
          <a:prstGeom prst="rect">
            <a:avLst/>
          </a:prstGeom>
        </p:spPr>
      </p:pic>
      <p:sp>
        <p:nvSpPr>
          <p:cNvPr id="13" name="TextBox 60"/>
          <p:cNvSpPr txBox="1"/>
          <p:nvPr/>
        </p:nvSpPr>
        <p:spPr>
          <a:xfrm>
            <a:off x="755576" y="1059582"/>
            <a:ext cx="7776864" cy="3077766"/>
          </a:xfrm>
          <a:prstGeom prst="rect">
            <a:avLst/>
          </a:prstGeom>
          <a:noFill/>
          <a:ln>
            <a:noFill/>
          </a:ln>
        </p:spPr>
        <p:txBody>
          <a:bodyPr wrap="square" rtlCol="0">
            <a:spAutoFit/>
          </a:bodyPr>
          <a:lstStyle/>
          <a:p>
            <a:pPr algn="ctr"/>
            <a:r>
              <a:rPr lang="en-US" altLang="zh-CN" sz="3200" dirty="0"/>
              <a:t>Microfinance in Africa: Experience and Lessons from Selected African Countries </a:t>
            </a:r>
          </a:p>
          <a:p>
            <a:pPr algn="ctr"/>
            <a:endParaRPr lang="en-US" altLang="zh-CN" sz="2000" dirty="0" smtClean="0"/>
          </a:p>
          <a:p>
            <a:pPr algn="ctr"/>
            <a:r>
              <a:rPr lang="en-US" altLang="zh-CN" sz="2000" dirty="0" smtClean="0"/>
              <a:t>Prepared </a:t>
            </a:r>
            <a:r>
              <a:rPr lang="en-US" altLang="zh-CN" sz="2000" dirty="0"/>
              <a:t>by </a:t>
            </a:r>
            <a:r>
              <a:rPr lang="en-US" altLang="zh-CN" sz="2000" dirty="0" err="1"/>
              <a:t>Anupam</a:t>
            </a:r>
            <a:r>
              <a:rPr lang="en-US" altLang="zh-CN" sz="2000" dirty="0"/>
              <a:t> </a:t>
            </a:r>
            <a:r>
              <a:rPr lang="en-US" altLang="zh-CN" sz="2000" dirty="0" err="1"/>
              <a:t>Basu</a:t>
            </a:r>
            <a:r>
              <a:rPr lang="en-US" altLang="zh-CN" sz="2000" dirty="0"/>
              <a:t>, </a:t>
            </a:r>
            <a:r>
              <a:rPr lang="en-US" altLang="zh-CN" sz="2000" dirty="0" err="1"/>
              <a:t>Rodolphe</a:t>
            </a:r>
            <a:r>
              <a:rPr lang="en-US" altLang="zh-CN" sz="2000" dirty="0"/>
              <a:t> </a:t>
            </a:r>
            <a:r>
              <a:rPr lang="en-US" altLang="zh-CN" sz="2000" dirty="0" err="1"/>
              <a:t>Blavy</a:t>
            </a:r>
            <a:r>
              <a:rPr lang="en-US" altLang="zh-CN" sz="2000" dirty="0"/>
              <a:t>, and Murat </a:t>
            </a:r>
            <a:r>
              <a:rPr lang="en-US" altLang="zh-CN" sz="2000" dirty="0" smtClean="0"/>
              <a:t>Yulek1</a:t>
            </a:r>
          </a:p>
          <a:p>
            <a:pPr algn="ctr"/>
            <a:r>
              <a:rPr lang="en-US" altLang="zh-CN" sz="2000" dirty="0" smtClean="0"/>
              <a:t>IMF Working Paper – African Department</a:t>
            </a:r>
            <a:endParaRPr lang="en-US" altLang="zh-CN" sz="2000" dirty="0" smtClean="0"/>
          </a:p>
          <a:p>
            <a:pPr algn="ctr"/>
            <a:endParaRPr lang="en-US" altLang="zh-CN" sz="2000" dirty="0" smtClean="0"/>
          </a:p>
          <a:p>
            <a:pPr algn="ctr"/>
            <a:r>
              <a:rPr lang="en-US" altLang="zh-CN" sz="2000" dirty="0" smtClean="0"/>
              <a:t>Presented by </a:t>
            </a:r>
            <a:r>
              <a:rPr lang="en-US" altLang="zh-CN" sz="2000" dirty="0" err="1" smtClean="0"/>
              <a:t>Liyu</a:t>
            </a:r>
            <a:r>
              <a:rPr lang="en-US" altLang="zh-CN" sz="2000" dirty="0" smtClean="0"/>
              <a:t> Li, MSFQ student at WUSTL </a:t>
            </a:r>
            <a:endParaRPr lang="en-US" altLang="zh-CN" sz="2000" dirty="0"/>
          </a:p>
          <a:p>
            <a:pPr algn="ctr"/>
            <a:endParaRPr lang="zh-CN" altLang="en-US" sz="3000" dirty="0">
              <a:solidFill>
                <a:srgbClr val="292928"/>
              </a:solidFill>
              <a:latin typeface="微软雅黑" pitchFamily="34" charset="-122"/>
              <a:ea typeface="微软雅黑" pitchFamily="34" charset="-122"/>
            </a:endParaRPr>
          </a:p>
        </p:txBody>
      </p:sp>
    </p:spTree>
    <p:extLst>
      <p:ext uri="{BB962C8B-B14F-4D97-AF65-F5344CB8AC3E}">
        <p14:creationId xmlns:p14="http://schemas.microsoft.com/office/powerpoint/2010/main" val="321292830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5815">
        <p15:prstTrans prst="airplane"/>
      </p:transition>
    </mc:Choice>
    <mc:Fallback>
      <p:transition xmlns:p14="http://schemas.microsoft.com/office/powerpoint/2010/main" spd="slow" advTm="5815">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1" presetClass="entr" presetSubtype="0" fill="hold" grpId="0" nodeType="afterEffect">
                                  <p:stCondLst>
                                    <p:cond delay="0"/>
                                  </p:stCondLst>
                                  <p:iterate type="lt">
                                    <p:tmPct val="10000"/>
                                  </p:iterate>
                                  <p:childTnLst>
                                    <p:set>
                                      <p:cBhvr>
                                        <p:cTn id="9" dur="1" fill="hold">
                                          <p:stCondLst>
                                            <p:cond delay="0"/>
                                          </p:stCondLst>
                                        </p:cTn>
                                        <p:tgtEl>
                                          <p:spTgt spid="13"/>
                                        </p:tgtEl>
                                        <p:attrNameLst>
                                          <p:attrName>style.visibility</p:attrName>
                                        </p:attrNameLst>
                                      </p:cBhvr>
                                      <p:to>
                                        <p:strVal val="visible"/>
                                      </p:to>
                                    </p:set>
                                    <p:anim calcmode="lin" valueType="num">
                                      <p:cBhvr>
                                        <p:cTn id="10" dur="8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11" dur="800" fill="hold"/>
                                        <p:tgtEl>
                                          <p:spTgt spid="13"/>
                                        </p:tgtEl>
                                        <p:attrNameLst>
                                          <p:attrName>ppt_y</p:attrName>
                                        </p:attrNameLst>
                                      </p:cBhvr>
                                      <p:tavLst>
                                        <p:tav tm="0">
                                          <p:val>
                                            <p:strVal val="#ppt_y"/>
                                          </p:val>
                                        </p:tav>
                                        <p:tav tm="100000">
                                          <p:val>
                                            <p:strVal val="#ppt_y"/>
                                          </p:val>
                                        </p:tav>
                                      </p:tavLst>
                                    </p:anim>
                                    <p:anim calcmode="lin" valueType="num">
                                      <p:cBhvr>
                                        <p:cTn id="12" dur="8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13" dur="8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14" dur="8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remove" display="0">
                  <p:stCondLst>
                    <p:cond delay="indefinite"/>
                  </p:stCondLst>
                  <p:endCondLst>
                    <p:cond evt="onStopAudio" delay="0">
                      <p:tgtEl>
                        <p:sldTgt/>
                      </p:tgtEl>
                    </p:cond>
                  </p:endCondLst>
                </p:cTn>
                <p:tgtEl>
                  <p:spTgt spid="2"/>
                </p:tgtEl>
              </p:cMediaNode>
            </p:audio>
          </p:childTnLst>
        </p:cTn>
      </p:par>
    </p:tnLst>
    <p:bldLst>
      <p:bldP spid="13" grpId="0"/>
    </p:bldLst>
  </p:timing>
  <p:extLst mod="1">
    <p:ext uri="{E180D4A7-C9FB-4DFB-919C-405C955672EB}">
      <p14:showEvtLst xmlns:p14="http://schemas.microsoft.com/office/powerpoint/2010/main">
        <p14:playEvt time="0"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2"/>
          <p:cNvSpPr txBox="1"/>
          <p:nvPr/>
        </p:nvSpPr>
        <p:spPr>
          <a:xfrm>
            <a:off x="1367730" y="250560"/>
            <a:ext cx="5756842" cy="430887"/>
          </a:xfrm>
          <a:prstGeom prst="rect">
            <a:avLst/>
          </a:prstGeom>
          <a:noFill/>
        </p:spPr>
        <p:txBody>
          <a:bodyPr wrap="none" rtlCol="0">
            <a:spAutoFit/>
          </a:bodyPr>
          <a:lstStyle/>
          <a:p>
            <a:r>
              <a:rPr lang="en-US" altLang="zh-CN" sz="2200" dirty="0">
                <a:solidFill>
                  <a:srgbClr val="292928"/>
                </a:solidFill>
              </a:rPr>
              <a:t>2</a:t>
            </a:r>
            <a:r>
              <a:rPr lang="en-US" altLang="zh-CN" sz="2200" b="1" dirty="0">
                <a:solidFill>
                  <a:srgbClr val="292928"/>
                </a:solidFill>
              </a:rPr>
              <a:t>. Deposit Collection &amp; Credit Extension in MFIs</a:t>
            </a:r>
            <a:endParaRPr lang="zh-CN" altLang="en-US" sz="2200" b="1" dirty="0">
              <a:solidFill>
                <a:srgbClr val="292928"/>
              </a:solidFill>
            </a:endParaRPr>
          </a:p>
        </p:txBody>
      </p:sp>
      <p:sp>
        <p:nvSpPr>
          <p:cNvPr id="36" name="矩形 35"/>
          <p:cNvSpPr/>
          <p:nvPr/>
        </p:nvSpPr>
        <p:spPr>
          <a:xfrm>
            <a:off x="1467064" y="758262"/>
            <a:ext cx="4977144" cy="338554"/>
          </a:xfrm>
          <a:prstGeom prst="rect">
            <a:avLst/>
          </a:prstGeom>
        </p:spPr>
        <p:txBody>
          <a:bodyPr wrap="none">
            <a:spAutoFit/>
          </a:bodyPr>
          <a:lstStyle/>
          <a:p>
            <a:pPr algn="ctr"/>
            <a:r>
              <a:rPr lang="en-US" altLang="zh-CN" sz="1600" dirty="0" smtClean="0">
                <a:solidFill>
                  <a:srgbClr val="292928"/>
                </a:solidFill>
              </a:rPr>
              <a:t>2.1</a:t>
            </a:r>
            <a:r>
              <a:rPr lang="en-US" altLang="zh-CN" sz="1600" dirty="0">
                <a:solidFill>
                  <a:srgbClr val="292928"/>
                </a:solidFill>
              </a:rPr>
              <a:t> The Community-Based Approach in MFI Development</a:t>
            </a:r>
          </a:p>
        </p:txBody>
      </p:sp>
      <p:grpSp>
        <p:nvGrpSpPr>
          <p:cNvPr id="37" name="组合 36"/>
          <p:cNvGrpSpPr/>
          <p:nvPr/>
        </p:nvGrpSpPr>
        <p:grpSpPr>
          <a:xfrm>
            <a:off x="307722" y="211406"/>
            <a:ext cx="898158" cy="875400"/>
            <a:chOff x="4641550" y="1440594"/>
            <a:chExt cx="587801" cy="587801"/>
          </a:xfrm>
        </p:grpSpPr>
        <p:grpSp>
          <p:nvGrpSpPr>
            <p:cNvPr id="38" name="组合 37"/>
            <p:cNvGrpSpPr/>
            <p:nvPr/>
          </p:nvGrpSpPr>
          <p:grpSpPr>
            <a:xfrm>
              <a:off x="4641550" y="1440594"/>
              <a:ext cx="587801" cy="587801"/>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4795215" y="1597882"/>
              <a:ext cx="286520" cy="248944"/>
              <a:chOff x="2601913" y="584200"/>
              <a:chExt cx="581025" cy="504825"/>
            </a:xfrm>
            <a:solidFill>
              <a:schemeClr val="accent1"/>
            </a:solidFill>
          </p:grpSpPr>
          <p:sp>
            <p:nvSpPr>
              <p:cNvPr id="40" name="Freeform 21"/>
              <p:cNvSpPr>
                <a:spLocks/>
              </p:cNvSpPr>
              <p:nvPr/>
            </p:nvSpPr>
            <p:spPr bwMode="auto">
              <a:xfrm>
                <a:off x="2601913" y="1054100"/>
                <a:ext cx="581025" cy="34925"/>
              </a:xfrm>
              <a:custGeom>
                <a:avLst/>
                <a:gdLst>
                  <a:gd name="T0" fmla="*/ 352 w 366"/>
                  <a:gd name="T1" fmla="*/ 0 h 22"/>
                  <a:gd name="T2" fmla="*/ 14 w 366"/>
                  <a:gd name="T3" fmla="*/ 0 h 22"/>
                  <a:gd name="T4" fmla="*/ 14 w 366"/>
                  <a:gd name="T5" fmla="*/ 0 h 22"/>
                  <a:gd name="T6" fmla="*/ 8 w 366"/>
                  <a:gd name="T7" fmla="*/ 0 h 22"/>
                  <a:gd name="T8" fmla="*/ 4 w 366"/>
                  <a:gd name="T9" fmla="*/ 2 h 22"/>
                  <a:gd name="T10" fmla="*/ 0 w 366"/>
                  <a:gd name="T11" fmla="*/ 6 h 22"/>
                  <a:gd name="T12" fmla="*/ 0 w 366"/>
                  <a:gd name="T13" fmla="*/ 10 h 22"/>
                  <a:gd name="T14" fmla="*/ 0 w 366"/>
                  <a:gd name="T15" fmla="*/ 12 h 22"/>
                  <a:gd name="T16" fmla="*/ 0 w 366"/>
                  <a:gd name="T17" fmla="*/ 12 h 22"/>
                  <a:gd name="T18" fmla="*/ 0 w 366"/>
                  <a:gd name="T19" fmla="*/ 16 h 22"/>
                  <a:gd name="T20" fmla="*/ 4 w 366"/>
                  <a:gd name="T21" fmla="*/ 20 h 22"/>
                  <a:gd name="T22" fmla="*/ 8 w 366"/>
                  <a:gd name="T23" fmla="*/ 22 h 22"/>
                  <a:gd name="T24" fmla="*/ 14 w 366"/>
                  <a:gd name="T25" fmla="*/ 22 h 22"/>
                  <a:gd name="T26" fmla="*/ 352 w 366"/>
                  <a:gd name="T27" fmla="*/ 22 h 22"/>
                  <a:gd name="T28" fmla="*/ 352 w 366"/>
                  <a:gd name="T29" fmla="*/ 22 h 22"/>
                  <a:gd name="T30" fmla="*/ 358 w 366"/>
                  <a:gd name="T31" fmla="*/ 22 h 22"/>
                  <a:gd name="T32" fmla="*/ 362 w 366"/>
                  <a:gd name="T33" fmla="*/ 20 h 22"/>
                  <a:gd name="T34" fmla="*/ 366 w 366"/>
                  <a:gd name="T35" fmla="*/ 16 h 22"/>
                  <a:gd name="T36" fmla="*/ 366 w 366"/>
                  <a:gd name="T37" fmla="*/ 12 h 22"/>
                  <a:gd name="T38" fmla="*/ 366 w 366"/>
                  <a:gd name="T39" fmla="*/ 10 h 22"/>
                  <a:gd name="T40" fmla="*/ 366 w 366"/>
                  <a:gd name="T41" fmla="*/ 10 h 22"/>
                  <a:gd name="T42" fmla="*/ 366 w 366"/>
                  <a:gd name="T43" fmla="*/ 6 h 22"/>
                  <a:gd name="T44" fmla="*/ 362 w 366"/>
                  <a:gd name="T45" fmla="*/ 2 h 22"/>
                  <a:gd name="T46" fmla="*/ 358 w 366"/>
                  <a:gd name="T47" fmla="*/ 0 h 22"/>
                  <a:gd name="T48" fmla="*/ 352 w 366"/>
                  <a:gd name="T49" fmla="*/ 0 h 22"/>
                  <a:gd name="T50" fmla="*/ 352 w 36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6" h="22">
                    <a:moveTo>
                      <a:pt x="352" y="0"/>
                    </a:moveTo>
                    <a:lnTo>
                      <a:pt x="14" y="0"/>
                    </a:lnTo>
                    <a:lnTo>
                      <a:pt x="14" y="0"/>
                    </a:lnTo>
                    <a:lnTo>
                      <a:pt x="8" y="0"/>
                    </a:lnTo>
                    <a:lnTo>
                      <a:pt x="4" y="2"/>
                    </a:lnTo>
                    <a:lnTo>
                      <a:pt x="0" y="6"/>
                    </a:lnTo>
                    <a:lnTo>
                      <a:pt x="0" y="10"/>
                    </a:lnTo>
                    <a:lnTo>
                      <a:pt x="0" y="12"/>
                    </a:lnTo>
                    <a:lnTo>
                      <a:pt x="0" y="12"/>
                    </a:lnTo>
                    <a:lnTo>
                      <a:pt x="0" y="16"/>
                    </a:lnTo>
                    <a:lnTo>
                      <a:pt x="4" y="20"/>
                    </a:lnTo>
                    <a:lnTo>
                      <a:pt x="8" y="22"/>
                    </a:lnTo>
                    <a:lnTo>
                      <a:pt x="14" y="22"/>
                    </a:lnTo>
                    <a:lnTo>
                      <a:pt x="352" y="22"/>
                    </a:lnTo>
                    <a:lnTo>
                      <a:pt x="352" y="22"/>
                    </a:lnTo>
                    <a:lnTo>
                      <a:pt x="358" y="22"/>
                    </a:lnTo>
                    <a:lnTo>
                      <a:pt x="362" y="20"/>
                    </a:lnTo>
                    <a:lnTo>
                      <a:pt x="366" y="16"/>
                    </a:lnTo>
                    <a:lnTo>
                      <a:pt x="366" y="12"/>
                    </a:lnTo>
                    <a:lnTo>
                      <a:pt x="366" y="10"/>
                    </a:lnTo>
                    <a:lnTo>
                      <a:pt x="366" y="10"/>
                    </a:lnTo>
                    <a:lnTo>
                      <a:pt x="366" y="6"/>
                    </a:lnTo>
                    <a:lnTo>
                      <a:pt x="362" y="2"/>
                    </a:lnTo>
                    <a:lnTo>
                      <a:pt x="358" y="0"/>
                    </a:lnTo>
                    <a:lnTo>
                      <a:pt x="352" y="0"/>
                    </a:lnTo>
                    <a:lnTo>
                      <a:pt x="3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
              <p:cNvSpPr>
                <a:spLocks noEditPoints="1"/>
              </p:cNvSpPr>
              <p:nvPr/>
            </p:nvSpPr>
            <p:spPr bwMode="auto">
              <a:xfrm>
                <a:off x="2687638" y="752475"/>
                <a:ext cx="409575" cy="206375"/>
              </a:xfrm>
              <a:custGeom>
                <a:avLst/>
                <a:gdLst>
                  <a:gd name="T0" fmla="*/ 118 w 258"/>
                  <a:gd name="T1" fmla="*/ 0 h 130"/>
                  <a:gd name="T2" fmla="*/ 112 w 258"/>
                  <a:gd name="T3" fmla="*/ 2 h 130"/>
                  <a:gd name="T4" fmla="*/ 104 w 258"/>
                  <a:gd name="T5" fmla="*/ 8 h 130"/>
                  <a:gd name="T6" fmla="*/ 104 w 258"/>
                  <a:gd name="T7" fmla="*/ 116 h 130"/>
                  <a:gd name="T8" fmla="*/ 104 w 258"/>
                  <a:gd name="T9" fmla="*/ 122 h 130"/>
                  <a:gd name="T10" fmla="*/ 112 w 258"/>
                  <a:gd name="T11" fmla="*/ 128 h 130"/>
                  <a:gd name="T12" fmla="*/ 140 w 258"/>
                  <a:gd name="T13" fmla="*/ 130 h 130"/>
                  <a:gd name="T14" fmla="*/ 146 w 258"/>
                  <a:gd name="T15" fmla="*/ 128 h 130"/>
                  <a:gd name="T16" fmla="*/ 154 w 258"/>
                  <a:gd name="T17" fmla="*/ 122 h 130"/>
                  <a:gd name="T18" fmla="*/ 154 w 258"/>
                  <a:gd name="T19" fmla="*/ 14 h 130"/>
                  <a:gd name="T20" fmla="*/ 154 w 258"/>
                  <a:gd name="T21" fmla="*/ 8 h 130"/>
                  <a:gd name="T22" fmla="*/ 146 w 258"/>
                  <a:gd name="T23" fmla="*/ 2 h 130"/>
                  <a:gd name="T24" fmla="*/ 140 w 258"/>
                  <a:gd name="T25" fmla="*/ 0 h 130"/>
                  <a:gd name="T26" fmla="*/ 14 w 258"/>
                  <a:gd name="T27" fmla="*/ 0 h 130"/>
                  <a:gd name="T28" fmla="*/ 8 w 258"/>
                  <a:gd name="T29" fmla="*/ 2 h 130"/>
                  <a:gd name="T30" fmla="*/ 2 w 258"/>
                  <a:gd name="T31" fmla="*/ 8 h 130"/>
                  <a:gd name="T32" fmla="*/ 0 w 258"/>
                  <a:gd name="T33" fmla="*/ 116 h 130"/>
                  <a:gd name="T34" fmla="*/ 2 w 258"/>
                  <a:gd name="T35" fmla="*/ 122 h 130"/>
                  <a:gd name="T36" fmla="*/ 8 w 258"/>
                  <a:gd name="T37" fmla="*/ 128 h 130"/>
                  <a:gd name="T38" fmla="*/ 38 w 258"/>
                  <a:gd name="T39" fmla="*/ 130 h 130"/>
                  <a:gd name="T40" fmla="*/ 42 w 258"/>
                  <a:gd name="T41" fmla="*/ 128 h 130"/>
                  <a:gd name="T42" fmla="*/ 50 w 258"/>
                  <a:gd name="T43" fmla="*/ 122 h 130"/>
                  <a:gd name="T44" fmla="*/ 52 w 258"/>
                  <a:gd name="T45" fmla="*/ 14 h 130"/>
                  <a:gd name="T46" fmla="*/ 50 w 258"/>
                  <a:gd name="T47" fmla="*/ 8 h 130"/>
                  <a:gd name="T48" fmla="*/ 42 w 258"/>
                  <a:gd name="T49" fmla="*/ 2 h 130"/>
                  <a:gd name="T50" fmla="*/ 38 w 258"/>
                  <a:gd name="T51" fmla="*/ 0 h 130"/>
                  <a:gd name="T52" fmla="*/ 220 w 258"/>
                  <a:gd name="T53" fmla="*/ 0 h 130"/>
                  <a:gd name="T54" fmla="*/ 216 w 258"/>
                  <a:gd name="T55" fmla="*/ 2 h 130"/>
                  <a:gd name="T56" fmla="*/ 208 w 258"/>
                  <a:gd name="T57" fmla="*/ 8 h 130"/>
                  <a:gd name="T58" fmla="*/ 206 w 258"/>
                  <a:gd name="T59" fmla="*/ 116 h 130"/>
                  <a:gd name="T60" fmla="*/ 208 w 258"/>
                  <a:gd name="T61" fmla="*/ 122 h 130"/>
                  <a:gd name="T62" fmla="*/ 216 w 258"/>
                  <a:gd name="T63" fmla="*/ 128 h 130"/>
                  <a:gd name="T64" fmla="*/ 244 w 258"/>
                  <a:gd name="T65" fmla="*/ 130 h 130"/>
                  <a:gd name="T66" fmla="*/ 250 w 258"/>
                  <a:gd name="T67" fmla="*/ 128 h 130"/>
                  <a:gd name="T68" fmla="*/ 256 w 258"/>
                  <a:gd name="T69" fmla="*/ 122 h 130"/>
                  <a:gd name="T70" fmla="*/ 258 w 258"/>
                  <a:gd name="T71" fmla="*/ 14 h 130"/>
                  <a:gd name="T72" fmla="*/ 256 w 258"/>
                  <a:gd name="T73" fmla="*/ 8 h 130"/>
                  <a:gd name="T74" fmla="*/ 250 w 258"/>
                  <a:gd name="T75" fmla="*/ 2 h 130"/>
                  <a:gd name="T76" fmla="*/ 244 w 258"/>
                  <a:gd name="T7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 h="130">
                    <a:moveTo>
                      <a:pt x="140" y="0"/>
                    </a:moveTo>
                    <a:lnTo>
                      <a:pt x="118" y="0"/>
                    </a:lnTo>
                    <a:lnTo>
                      <a:pt x="118" y="0"/>
                    </a:lnTo>
                    <a:lnTo>
                      <a:pt x="112" y="2"/>
                    </a:lnTo>
                    <a:lnTo>
                      <a:pt x="108" y="4"/>
                    </a:lnTo>
                    <a:lnTo>
                      <a:pt x="104" y="8"/>
                    </a:lnTo>
                    <a:lnTo>
                      <a:pt x="104" y="14"/>
                    </a:lnTo>
                    <a:lnTo>
                      <a:pt x="104" y="116"/>
                    </a:lnTo>
                    <a:lnTo>
                      <a:pt x="104" y="116"/>
                    </a:lnTo>
                    <a:lnTo>
                      <a:pt x="104" y="122"/>
                    </a:lnTo>
                    <a:lnTo>
                      <a:pt x="108" y="126"/>
                    </a:lnTo>
                    <a:lnTo>
                      <a:pt x="112" y="128"/>
                    </a:lnTo>
                    <a:lnTo>
                      <a:pt x="118" y="130"/>
                    </a:lnTo>
                    <a:lnTo>
                      <a:pt x="140" y="130"/>
                    </a:lnTo>
                    <a:lnTo>
                      <a:pt x="140" y="130"/>
                    </a:lnTo>
                    <a:lnTo>
                      <a:pt x="146" y="128"/>
                    </a:lnTo>
                    <a:lnTo>
                      <a:pt x="150" y="126"/>
                    </a:lnTo>
                    <a:lnTo>
                      <a:pt x="154" y="122"/>
                    </a:lnTo>
                    <a:lnTo>
                      <a:pt x="154" y="116"/>
                    </a:lnTo>
                    <a:lnTo>
                      <a:pt x="154" y="14"/>
                    </a:lnTo>
                    <a:lnTo>
                      <a:pt x="154" y="14"/>
                    </a:lnTo>
                    <a:lnTo>
                      <a:pt x="154" y="8"/>
                    </a:lnTo>
                    <a:lnTo>
                      <a:pt x="150" y="4"/>
                    </a:lnTo>
                    <a:lnTo>
                      <a:pt x="146" y="2"/>
                    </a:lnTo>
                    <a:lnTo>
                      <a:pt x="140" y="0"/>
                    </a:lnTo>
                    <a:lnTo>
                      <a:pt x="140" y="0"/>
                    </a:lnTo>
                    <a:close/>
                    <a:moveTo>
                      <a:pt x="38" y="0"/>
                    </a:moveTo>
                    <a:lnTo>
                      <a:pt x="14" y="0"/>
                    </a:lnTo>
                    <a:lnTo>
                      <a:pt x="14" y="0"/>
                    </a:lnTo>
                    <a:lnTo>
                      <a:pt x="8" y="2"/>
                    </a:lnTo>
                    <a:lnTo>
                      <a:pt x="4" y="4"/>
                    </a:lnTo>
                    <a:lnTo>
                      <a:pt x="2" y="8"/>
                    </a:lnTo>
                    <a:lnTo>
                      <a:pt x="0" y="14"/>
                    </a:lnTo>
                    <a:lnTo>
                      <a:pt x="0" y="116"/>
                    </a:lnTo>
                    <a:lnTo>
                      <a:pt x="0" y="116"/>
                    </a:lnTo>
                    <a:lnTo>
                      <a:pt x="2" y="122"/>
                    </a:lnTo>
                    <a:lnTo>
                      <a:pt x="4" y="126"/>
                    </a:lnTo>
                    <a:lnTo>
                      <a:pt x="8" y="128"/>
                    </a:lnTo>
                    <a:lnTo>
                      <a:pt x="14" y="130"/>
                    </a:lnTo>
                    <a:lnTo>
                      <a:pt x="38" y="130"/>
                    </a:lnTo>
                    <a:lnTo>
                      <a:pt x="38" y="130"/>
                    </a:lnTo>
                    <a:lnTo>
                      <a:pt x="42" y="128"/>
                    </a:lnTo>
                    <a:lnTo>
                      <a:pt x="48" y="126"/>
                    </a:lnTo>
                    <a:lnTo>
                      <a:pt x="50" y="122"/>
                    </a:lnTo>
                    <a:lnTo>
                      <a:pt x="52" y="116"/>
                    </a:lnTo>
                    <a:lnTo>
                      <a:pt x="52" y="14"/>
                    </a:lnTo>
                    <a:lnTo>
                      <a:pt x="52" y="14"/>
                    </a:lnTo>
                    <a:lnTo>
                      <a:pt x="50" y="8"/>
                    </a:lnTo>
                    <a:lnTo>
                      <a:pt x="48" y="4"/>
                    </a:lnTo>
                    <a:lnTo>
                      <a:pt x="42" y="2"/>
                    </a:lnTo>
                    <a:lnTo>
                      <a:pt x="38" y="0"/>
                    </a:lnTo>
                    <a:lnTo>
                      <a:pt x="38" y="0"/>
                    </a:lnTo>
                    <a:close/>
                    <a:moveTo>
                      <a:pt x="244" y="0"/>
                    </a:moveTo>
                    <a:lnTo>
                      <a:pt x="220" y="0"/>
                    </a:lnTo>
                    <a:lnTo>
                      <a:pt x="220" y="0"/>
                    </a:lnTo>
                    <a:lnTo>
                      <a:pt x="216" y="2"/>
                    </a:lnTo>
                    <a:lnTo>
                      <a:pt x="210" y="4"/>
                    </a:lnTo>
                    <a:lnTo>
                      <a:pt x="208" y="8"/>
                    </a:lnTo>
                    <a:lnTo>
                      <a:pt x="206" y="14"/>
                    </a:lnTo>
                    <a:lnTo>
                      <a:pt x="206" y="116"/>
                    </a:lnTo>
                    <a:lnTo>
                      <a:pt x="206" y="116"/>
                    </a:lnTo>
                    <a:lnTo>
                      <a:pt x="208" y="122"/>
                    </a:lnTo>
                    <a:lnTo>
                      <a:pt x="210" y="126"/>
                    </a:lnTo>
                    <a:lnTo>
                      <a:pt x="216" y="128"/>
                    </a:lnTo>
                    <a:lnTo>
                      <a:pt x="220" y="130"/>
                    </a:lnTo>
                    <a:lnTo>
                      <a:pt x="244" y="130"/>
                    </a:lnTo>
                    <a:lnTo>
                      <a:pt x="244" y="130"/>
                    </a:lnTo>
                    <a:lnTo>
                      <a:pt x="250" y="128"/>
                    </a:lnTo>
                    <a:lnTo>
                      <a:pt x="254" y="126"/>
                    </a:lnTo>
                    <a:lnTo>
                      <a:pt x="256" y="122"/>
                    </a:lnTo>
                    <a:lnTo>
                      <a:pt x="258" y="116"/>
                    </a:lnTo>
                    <a:lnTo>
                      <a:pt x="258" y="14"/>
                    </a:lnTo>
                    <a:lnTo>
                      <a:pt x="258" y="14"/>
                    </a:lnTo>
                    <a:lnTo>
                      <a:pt x="256" y="8"/>
                    </a:lnTo>
                    <a:lnTo>
                      <a:pt x="254" y="4"/>
                    </a:lnTo>
                    <a:lnTo>
                      <a:pt x="250" y="2"/>
                    </a:lnTo>
                    <a:lnTo>
                      <a:pt x="244" y="0"/>
                    </a:lnTo>
                    <a:lnTo>
                      <a:pt x="2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3"/>
              <p:cNvSpPr>
                <a:spLocks/>
              </p:cNvSpPr>
              <p:nvPr/>
            </p:nvSpPr>
            <p:spPr bwMode="auto">
              <a:xfrm>
                <a:off x="2601913" y="584200"/>
                <a:ext cx="581025" cy="136525"/>
              </a:xfrm>
              <a:custGeom>
                <a:avLst/>
                <a:gdLst>
                  <a:gd name="T0" fmla="*/ 358 w 366"/>
                  <a:gd name="T1" fmla="*/ 66 h 86"/>
                  <a:gd name="T2" fmla="*/ 186 w 366"/>
                  <a:gd name="T3" fmla="*/ 0 h 86"/>
                  <a:gd name="T4" fmla="*/ 186 w 366"/>
                  <a:gd name="T5" fmla="*/ 0 h 86"/>
                  <a:gd name="T6" fmla="*/ 180 w 366"/>
                  <a:gd name="T7" fmla="*/ 0 h 86"/>
                  <a:gd name="T8" fmla="*/ 8 w 366"/>
                  <a:gd name="T9" fmla="*/ 66 h 86"/>
                  <a:gd name="T10" fmla="*/ 8 w 366"/>
                  <a:gd name="T11" fmla="*/ 66 h 86"/>
                  <a:gd name="T12" fmla="*/ 4 w 366"/>
                  <a:gd name="T13" fmla="*/ 68 h 86"/>
                  <a:gd name="T14" fmla="*/ 2 w 366"/>
                  <a:gd name="T15" fmla="*/ 70 h 86"/>
                  <a:gd name="T16" fmla="*/ 0 w 366"/>
                  <a:gd name="T17" fmla="*/ 74 h 86"/>
                  <a:gd name="T18" fmla="*/ 0 w 366"/>
                  <a:gd name="T19" fmla="*/ 78 h 86"/>
                  <a:gd name="T20" fmla="*/ 0 w 366"/>
                  <a:gd name="T21" fmla="*/ 78 h 86"/>
                  <a:gd name="T22" fmla="*/ 2 w 366"/>
                  <a:gd name="T23" fmla="*/ 80 h 86"/>
                  <a:gd name="T24" fmla="*/ 4 w 366"/>
                  <a:gd name="T25" fmla="*/ 82 h 86"/>
                  <a:gd name="T26" fmla="*/ 6 w 366"/>
                  <a:gd name="T27" fmla="*/ 84 h 86"/>
                  <a:gd name="T28" fmla="*/ 10 w 366"/>
                  <a:gd name="T29" fmla="*/ 86 h 86"/>
                  <a:gd name="T30" fmla="*/ 356 w 366"/>
                  <a:gd name="T31" fmla="*/ 86 h 86"/>
                  <a:gd name="T32" fmla="*/ 356 w 366"/>
                  <a:gd name="T33" fmla="*/ 86 h 86"/>
                  <a:gd name="T34" fmla="*/ 360 w 366"/>
                  <a:gd name="T35" fmla="*/ 84 h 86"/>
                  <a:gd name="T36" fmla="*/ 362 w 366"/>
                  <a:gd name="T37" fmla="*/ 82 h 86"/>
                  <a:gd name="T38" fmla="*/ 364 w 366"/>
                  <a:gd name="T39" fmla="*/ 80 h 86"/>
                  <a:gd name="T40" fmla="*/ 366 w 366"/>
                  <a:gd name="T41" fmla="*/ 78 h 86"/>
                  <a:gd name="T42" fmla="*/ 366 w 366"/>
                  <a:gd name="T43" fmla="*/ 78 h 86"/>
                  <a:gd name="T44" fmla="*/ 366 w 366"/>
                  <a:gd name="T45" fmla="*/ 74 h 86"/>
                  <a:gd name="T46" fmla="*/ 364 w 366"/>
                  <a:gd name="T47" fmla="*/ 70 h 86"/>
                  <a:gd name="T48" fmla="*/ 362 w 366"/>
                  <a:gd name="T49" fmla="*/ 68 h 86"/>
                  <a:gd name="T50" fmla="*/ 358 w 366"/>
                  <a:gd name="T51" fmla="*/ 66 h 86"/>
                  <a:gd name="T52" fmla="*/ 358 w 366"/>
                  <a:gd name="T53"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6" h="86">
                    <a:moveTo>
                      <a:pt x="358" y="66"/>
                    </a:moveTo>
                    <a:lnTo>
                      <a:pt x="186" y="0"/>
                    </a:lnTo>
                    <a:lnTo>
                      <a:pt x="186" y="0"/>
                    </a:lnTo>
                    <a:lnTo>
                      <a:pt x="180" y="0"/>
                    </a:lnTo>
                    <a:lnTo>
                      <a:pt x="8" y="66"/>
                    </a:lnTo>
                    <a:lnTo>
                      <a:pt x="8" y="66"/>
                    </a:lnTo>
                    <a:lnTo>
                      <a:pt x="4" y="68"/>
                    </a:lnTo>
                    <a:lnTo>
                      <a:pt x="2" y="70"/>
                    </a:lnTo>
                    <a:lnTo>
                      <a:pt x="0" y="74"/>
                    </a:lnTo>
                    <a:lnTo>
                      <a:pt x="0" y="78"/>
                    </a:lnTo>
                    <a:lnTo>
                      <a:pt x="0" y="78"/>
                    </a:lnTo>
                    <a:lnTo>
                      <a:pt x="2" y="80"/>
                    </a:lnTo>
                    <a:lnTo>
                      <a:pt x="4" y="82"/>
                    </a:lnTo>
                    <a:lnTo>
                      <a:pt x="6" y="84"/>
                    </a:lnTo>
                    <a:lnTo>
                      <a:pt x="10" y="86"/>
                    </a:lnTo>
                    <a:lnTo>
                      <a:pt x="356" y="86"/>
                    </a:lnTo>
                    <a:lnTo>
                      <a:pt x="356" y="86"/>
                    </a:lnTo>
                    <a:lnTo>
                      <a:pt x="360" y="84"/>
                    </a:lnTo>
                    <a:lnTo>
                      <a:pt x="362" y="82"/>
                    </a:lnTo>
                    <a:lnTo>
                      <a:pt x="364" y="80"/>
                    </a:lnTo>
                    <a:lnTo>
                      <a:pt x="366" y="78"/>
                    </a:lnTo>
                    <a:lnTo>
                      <a:pt x="366" y="78"/>
                    </a:lnTo>
                    <a:lnTo>
                      <a:pt x="366" y="74"/>
                    </a:lnTo>
                    <a:lnTo>
                      <a:pt x="364" y="70"/>
                    </a:lnTo>
                    <a:lnTo>
                      <a:pt x="362" y="68"/>
                    </a:lnTo>
                    <a:lnTo>
                      <a:pt x="358" y="66"/>
                    </a:lnTo>
                    <a:lnTo>
                      <a:pt x="35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84"/>
              <p:cNvSpPr>
                <a:spLocks/>
              </p:cNvSpPr>
              <p:nvPr/>
            </p:nvSpPr>
            <p:spPr bwMode="auto">
              <a:xfrm>
                <a:off x="2630488" y="987425"/>
                <a:ext cx="523875" cy="38100"/>
              </a:xfrm>
              <a:custGeom>
                <a:avLst/>
                <a:gdLst>
                  <a:gd name="T0" fmla="*/ 330 w 330"/>
                  <a:gd name="T1" fmla="*/ 12 h 24"/>
                  <a:gd name="T2" fmla="*/ 330 w 330"/>
                  <a:gd name="T3" fmla="*/ 12 h 24"/>
                  <a:gd name="T4" fmla="*/ 330 w 330"/>
                  <a:gd name="T5" fmla="*/ 12 h 24"/>
                  <a:gd name="T6" fmla="*/ 330 w 330"/>
                  <a:gd name="T7" fmla="*/ 18 h 24"/>
                  <a:gd name="T8" fmla="*/ 326 w 330"/>
                  <a:gd name="T9" fmla="*/ 20 h 24"/>
                  <a:gd name="T10" fmla="*/ 322 w 330"/>
                  <a:gd name="T11" fmla="*/ 24 h 24"/>
                  <a:gd name="T12" fmla="*/ 316 w 330"/>
                  <a:gd name="T13" fmla="*/ 24 h 24"/>
                  <a:gd name="T14" fmla="*/ 14 w 330"/>
                  <a:gd name="T15" fmla="*/ 24 h 24"/>
                  <a:gd name="T16" fmla="*/ 14 w 330"/>
                  <a:gd name="T17" fmla="*/ 24 h 24"/>
                  <a:gd name="T18" fmla="*/ 8 w 330"/>
                  <a:gd name="T19" fmla="*/ 24 h 24"/>
                  <a:gd name="T20" fmla="*/ 4 w 330"/>
                  <a:gd name="T21" fmla="*/ 20 h 24"/>
                  <a:gd name="T22" fmla="*/ 0 w 330"/>
                  <a:gd name="T23" fmla="*/ 18 h 24"/>
                  <a:gd name="T24" fmla="*/ 0 w 330"/>
                  <a:gd name="T25" fmla="*/ 12 h 24"/>
                  <a:gd name="T26" fmla="*/ 0 w 330"/>
                  <a:gd name="T27" fmla="*/ 12 h 24"/>
                  <a:gd name="T28" fmla="*/ 0 w 330"/>
                  <a:gd name="T29" fmla="*/ 12 h 24"/>
                  <a:gd name="T30" fmla="*/ 0 w 330"/>
                  <a:gd name="T31" fmla="*/ 8 h 24"/>
                  <a:gd name="T32" fmla="*/ 4 w 330"/>
                  <a:gd name="T33" fmla="*/ 4 h 24"/>
                  <a:gd name="T34" fmla="*/ 8 w 330"/>
                  <a:gd name="T35" fmla="*/ 2 h 24"/>
                  <a:gd name="T36" fmla="*/ 14 w 330"/>
                  <a:gd name="T37" fmla="*/ 0 h 24"/>
                  <a:gd name="T38" fmla="*/ 316 w 330"/>
                  <a:gd name="T39" fmla="*/ 0 h 24"/>
                  <a:gd name="T40" fmla="*/ 316 w 330"/>
                  <a:gd name="T41" fmla="*/ 0 h 24"/>
                  <a:gd name="T42" fmla="*/ 322 w 330"/>
                  <a:gd name="T43" fmla="*/ 2 h 24"/>
                  <a:gd name="T44" fmla="*/ 326 w 330"/>
                  <a:gd name="T45" fmla="*/ 4 h 24"/>
                  <a:gd name="T46" fmla="*/ 330 w 330"/>
                  <a:gd name="T47" fmla="*/ 8 h 24"/>
                  <a:gd name="T48" fmla="*/ 330 w 330"/>
                  <a:gd name="T49" fmla="*/ 12 h 24"/>
                  <a:gd name="T50" fmla="*/ 330 w 330"/>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0" h="24">
                    <a:moveTo>
                      <a:pt x="330" y="12"/>
                    </a:moveTo>
                    <a:lnTo>
                      <a:pt x="330" y="12"/>
                    </a:lnTo>
                    <a:lnTo>
                      <a:pt x="330" y="12"/>
                    </a:lnTo>
                    <a:lnTo>
                      <a:pt x="330" y="18"/>
                    </a:lnTo>
                    <a:lnTo>
                      <a:pt x="326" y="20"/>
                    </a:lnTo>
                    <a:lnTo>
                      <a:pt x="322" y="24"/>
                    </a:lnTo>
                    <a:lnTo>
                      <a:pt x="316" y="24"/>
                    </a:lnTo>
                    <a:lnTo>
                      <a:pt x="14" y="24"/>
                    </a:lnTo>
                    <a:lnTo>
                      <a:pt x="14" y="24"/>
                    </a:lnTo>
                    <a:lnTo>
                      <a:pt x="8" y="24"/>
                    </a:lnTo>
                    <a:lnTo>
                      <a:pt x="4" y="20"/>
                    </a:lnTo>
                    <a:lnTo>
                      <a:pt x="0" y="18"/>
                    </a:lnTo>
                    <a:lnTo>
                      <a:pt x="0" y="12"/>
                    </a:lnTo>
                    <a:lnTo>
                      <a:pt x="0" y="12"/>
                    </a:lnTo>
                    <a:lnTo>
                      <a:pt x="0" y="12"/>
                    </a:lnTo>
                    <a:lnTo>
                      <a:pt x="0" y="8"/>
                    </a:lnTo>
                    <a:lnTo>
                      <a:pt x="4" y="4"/>
                    </a:lnTo>
                    <a:lnTo>
                      <a:pt x="8" y="2"/>
                    </a:lnTo>
                    <a:lnTo>
                      <a:pt x="14" y="0"/>
                    </a:lnTo>
                    <a:lnTo>
                      <a:pt x="316" y="0"/>
                    </a:lnTo>
                    <a:lnTo>
                      <a:pt x="316" y="0"/>
                    </a:lnTo>
                    <a:lnTo>
                      <a:pt x="322" y="2"/>
                    </a:lnTo>
                    <a:lnTo>
                      <a:pt x="326" y="4"/>
                    </a:lnTo>
                    <a:lnTo>
                      <a:pt x="330" y="8"/>
                    </a:lnTo>
                    <a:lnTo>
                      <a:pt x="330" y="12"/>
                    </a:lnTo>
                    <a:lnTo>
                      <a:pt x="33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pic>
        <p:nvPicPr>
          <p:cNvPr id="52" name="Picture 77" descr="F:\Trabajos\Envato\Graphic River\Mica PPT\mountains.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652150" y="4131539"/>
            <a:ext cx="7839701" cy="1032499"/>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613822"/>
            <a:ext cx="57150" cy="2000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57150" cy="200025"/>
          </a:xfrm>
          <a:prstGeom prst="rect">
            <a:avLst/>
          </a:prstGeom>
          <a:noFill/>
          <a:extLst>
            <a:ext uri="{909E8E84-426E-40dd-AFC4-6F175D3DCCD1}">
              <a14:hiddenFill xmlns:a14="http://schemas.microsoft.com/office/drawing/2010/main">
                <a:solidFill>
                  <a:srgbClr val="FFFFFF"/>
                </a:solidFill>
              </a14:hiddenFill>
            </a:ext>
          </a:extLst>
        </p:spPr>
      </p:pic>
      <p:sp>
        <p:nvSpPr>
          <p:cNvPr id="61" name="文本框 60"/>
          <p:cNvSpPr txBox="1"/>
          <p:nvPr/>
        </p:nvSpPr>
        <p:spPr>
          <a:xfrm>
            <a:off x="1475656" y="1275606"/>
            <a:ext cx="7247328" cy="3323987"/>
          </a:xfrm>
          <a:prstGeom prst="rect">
            <a:avLst/>
          </a:prstGeom>
          <a:noFill/>
        </p:spPr>
        <p:txBody>
          <a:bodyPr wrap="square" rtlCol="0">
            <a:spAutoFit/>
          </a:bodyPr>
          <a:lstStyle/>
          <a:p>
            <a:pPr marL="285750" indent="-285750" algn="just">
              <a:buFont typeface="Wingdings" charset="2"/>
              <a:buChar char="Ø"/>
            </a:pPr>
            <a:r>
              <a:rPr lang="en-US" altLang="zh-CN" b="1" i="1" dirty="0" err="1">
                <a:solidFill>
                  <a:srgbClr val="1F497D"/>
                </a:solidFill>
              </a:rPr>
              <a:t>Grameen</a:t>
            </a:r>
            <a:r>
              <a:rPr lang="en-US" altLang="zh-CN" b="1" i="1" dirty="0">
                <a:solidFill>
                  <a:srgbClr val="1F497D"/>
                </a:solidFill>
              </a:rPr>
              <a:t> Bank Group</a:t>
            </a:r>
            <a:r>
              <a:rPr lang="en-US" altLang="zh-CN" b="1" i="1" dirty="0" smtClean="0">
                <a:solidFill>
                  <a:srgbClr val="1F497D"/>
                </a:solidFill>
              </a:rPr>
              <a:t>-Savings </a:t>
            </a:r>
            <a:r>
              <a:rPr lang="en-US" altLang="zh-CN" b="1" i="1" dirty="0">
                <a:solidFill>
                  <a:srgbClr val="1F497D"/>
                </a:solidFill>
              </a:rPr>
              <a:t>S</a:t>
            </a:r>
            <a:r>
              <a:rPr lang="en-US" altLang="zh-CN" b="1" i="1" dirty="0" smtClean="0">
                <a:solidFill>
                  <a:srgbClr val="1F497D"/>
                </a:solidFill>
              </a:rPr>
              <a:t>chemes Benefits:</a:t>
            </a:r>
            <a:endParaRPr lang="en-US" altLang="zh-CN" b="1" dirty="0">
              <a:solidFill>
                <a:srgbClr val="1F497D"/>
              </a:solidFill>
            </a:endParaRPr>
          </a:p>
          <a:p>
            <a:pPr marL="285750" indent="-285750" algn="just">
              <a:buFont typeface="Arial"/>
              <a:buChar char="•"/>
            </a:pPr>
            <a:r>
              <a:rPr lang="en-US" altLang="zh-CN" sz="1600" b="1" dirty="0"/>
              <a:t>For group members</a:t>
            </a:r>
            <a:r>
              <a:rPr lang="en-US" altLang="zh-CN" sz="1600" dirty="0"/>
              <a:t>: Constitute larger collaterals and enhance their access to credit services. </a:t>
            </a:r>
            <a:endParaRPr lang="en-US" altLang="zh-CN" sz="1600" dirty="0" smtClean="0"/>
          </a:p>
          <a:p>
            <a:pPr algn="just"/>
            <a:endParaRPr lang="en-US" altLang="zh-CN" sz="1600" dirty="0"/>
          </a:p>
          <a:p>
            <a:pPr marL="285750" indent="-285750" algn="just">
              <a:buFont typeface="Arial"/>
              <a:buChar char="•"/>
            </a:pPr>
            <a:r>
              <a:rPr lang="en-US" altLang="zh-CN" sz="1600" b="1" dirty="0"/>
              <a:t>for the collecting institution</a:t>
            </a:r>
            <a:r>
              <a:rPr lang="en-US" altLang="zh-CN" sz="1600" dirty="0"/>
              <a:t>: Economies of scale </a:t>
            </a:r>
            <a:r>
              <a:rPr lang="en-US" altLang="zh-CN" sz="1600" dirty="0" smtClean="0"/>
              <a:t>and operate on a full- intermediation basis</a:t>
            </a:r>
            <a:endParaRPr lang="en-US" altLang="zh-CN" sz="1600" dirty="0" smtClean="0"/>
          </a:p>
          <a:p>
            <a:pPr algn="just"/>
            <a:endParaRPr lang="en-US" altLang="zh-CN" sz="1600" dirty="0"/>
          </a:p>
          <a:p>
            <a:pPr marL="285750" indent="-285750" algn="just">
              <a:buFont typeface="Arial"/>
              <a:buChar char="•"/>
            </a:pPr>
            <a:r>
              <a:rPr lang="en-US" altLang="zh-CN" sz="1600" b="1" dirty="0"/>
              <a:t>At the macroeconomic level</a:t>
            </a:r>
            <a:r>
              <a:rPr lang="en-US" altLang="zh-CN" sz="1600" dirty="0"/>
              <a:t>: </a:t>
            </a:r>
            <a:r>
              <a:rPr lang="en-US" altLang="zh-CN" sz="1600" dirty="0" smtClean="0"/>
              <a:t>Deposit </a:t>
            </a:r>
            <a:r>
              <a:rPr lang="en-US" altLang="zh-CN" sz="1600" dirty="0"/>
              <a:t>collecting institutions can help to increase domestic financial savings mobilization by tapping the resources of the poor who are otherwise isolated from the formal financial system </a:t>
            </a:r>
            <a:endParaRPr lang="en-US" altLang="zh-CN" sz="1600" dirty="0" smtClean="0"/>
          </a:p>
          <a:p>
            <a:pPr algn="just"/>
            <a:endParaRPr lang="en-US" altLang="zh-CN" sz="1600" dirty="0"/>
          </a:p>
          <a:p>
            <a:pPr marL="285750" indent="-285750" algn="just">
              <a:buFont typeface="Arial"/>
              <a:buChar char="•"/>
            </a:pPr>
            <a:r>
              <a:rPr lang="en-US" altLang="zh-CN" sz="1600" b="1" dirty="0"/>
              <a:t>Others</a:t>
            </a:r>
            <a:r>
              <a:rPr lang="en-US" altLang="zh-CN" sz="1600" dirty="0"/>
              <a:t>: </a:t>
            </a:r>
            <a:r>
              <a:rPr lang="en-US" altLang="zh-CN" sz="1600" dirty="0" smtClean="0"/>
              <a:t>Empower </a:t>
            </a:r>
            <a:r>
              <a:rPr lang="en-US" altLang="zh-CN" sz="1600" dirty="0"/>
              <a:t>underprivileged social constituencies to contribute more effectively to economic development and poverty reduction. </a:t>
            </a:r>
          </a:p>
        </p:txBody>
      </p:sp>
      <p:sp>
        <p:nvSpPr>
          <p:cNvPr id="2060" name="Rectangle 31"/>
          <p:cNvSpPr>
            <a:spLocks noChangeArrowheads="1"/>
          </p:cNvSpPr>
          <p:nvPr/>
        </p:nvSpPr>
        <p:spPr bwMode="auto">
          <a:xfrm>
            <a:off x="3718936" y="3470139"/>
            <a:ext cx="8258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2" name="Rectangle 32"/>
          <p:cNvSpPr>
            <a:spLocks noChangeArrowheads="1"/>
          </p:cNvSpPr>
          <p:nvPr/>
        </p:nvSpPr>
        <p:spPr bwMode="auto">
          <a:xfrm>
            <a:off x="3718936" y="3870189"/>
            <a:ext cx="6655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3" name="Rectangle 33"/>
          <p:cNvSpPr>
            <a:spLocks noChangeArrowheads="1"/>
          </p:cNvSpPr>
          <p:nvPr/>
        </p:nvSpPr>
        <p:spPr bwMode="auto">
          <a:xfrm>
            <a:off x="3718936" y="45318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90758098"/>
      </p:ext>
    </p:extLst>
  </p:cSld>
  <p:clrMapOvr>
    <a:masterClrMapping/>
  </p:clrMapOvr>
  <mc:AlternateContent xmlns:mc="http://schemas.openxmlformats.org/markup-compatibility/2006" xmlns:p14="http://schemas.microsoft.com/office/powerpoint/2010/main">
    <mc:Choice Requires="p14">
      <p:transition spd="slow" p14:dur="1600" advTm="11111">
        <p14:gallery dir="l"/>
      </p:transition>
    </mc:Choice>
    <mc:Fallback xmlns="">
      <p:transition spd="slow" advTm="11111">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2"/>
          <p:cNvSpPr txBox="1"/>
          <p:nvPr/>
        </p:nvSpPr>
        <p:spPr>
          <a:xfrm>
            <a:off x="1367730" y="250560"/>
            <a:ext cx="5756842" cy="430887"/>
          </a:xfrm>
          <a:prstGeom prst="rect">
            <a:avLst/>
          </a:prstGeom>
          <a:noFill/>
        </p:spPr>
        <p:txBody>
          <a:bodyPr wrap="none" rtlCol="0">
            <a:spAutoFit/>
          </a:bodyPr>
          <a:lstStyle/>
          <a:p>
            <a:r>
              <a:rPr lang="en-US" altLang="zh-CN" sz="2200" dirty="0">
                <a:solidFill>
                  <a:srgbClr val="292928"/>
                </a:solidFill>
              </a:rPr>
              <a:t>2</a:t>
            </a:r>
            <a:r>
              <a:rPr lang="en-US" altLang="zh-CN" sz="2200" b="1" dirty="0">
                <a:solidFill>
                  <a:srgbClr val="292928"/>
                </a:solidFill>
              </a:rPr>
              <a:t>. Deposit Collection &amp; Credit Extension in MFIs</a:t>
            </a:r>
            <a:endParaRPr lang="zh-CN" altLang="en-US" sz="2200" b="1" dirty="0">
              <a:solidFill>
                <a:srgbClr val="292928"/>
              </a:solidFill>
            </a:endParaRPr>
          </a:p>
        </p:txBody>
      </p:sp>
      <p:sp>
        <p:nvSpPr>
          <p:cNvPr id="36" name="矩形 35"/>
          <p:cNvSpPr/>
          <p:nvPr/>
        </p:nvSpPr>
        <p:spPr>
          <a:xfrm>
            <a:off x="1467064" y="758262"/>
            <a:ext cx="4977144" cy="338554"/>
          </a:xfrm>
          <a:prstGeom prst="rect">
            <a:avLst/>
          </a:prstGeom>
        </p:spPr>
        <p:txBody>
          <a:bodyPr wrap="none">
            <a:spAutoFit/>
          </a:bodyPr>
          <a:lstStyle/>
          <a:p>
            <a:pPr algn="ctr"/>
            <a:r>
              <a:rPr lang="en-US" altLang="zh-CN" sz="1600" dirty="0" smtClean="0">
                <a:solidFill>
                  <a:srgbClr val="292928"/>
                </a:solidFill>
              </a:rPr>
              <a:t>2.1</a:t>
            </a:r>
            <a:r>
              <a:rPr lang="en-US" altLang="zh-CN" sz="1600" dirty="0">
                <a:solidFill>
                  <a:srgbClr val="292928"/>
                </a:solidFill>
              </a:rPr>
              <a:t> The Community-Based Approach in MFI Development</a:t>
            </a:r>
          </a:p>
        </p:txBody>
      </p:sp>
      <p:grpSp>
        <p:nvGrpSpPr>
          <p:cNvPr id="37" name="组合 36"/>
          <p:cNvGrpSpPr/>
          <p:nvPr/>
        </p:nvGrpSpPr>
        <p:grpSpPr>
          <a:xfrm>
            <a:off x="307722" y="211406"/>
            <a:ext cx="898158" cy="875400"/>
            <a:chOff x="4641550" y="1440594"/>
            <a:chExt cx="587801" cy="587801"/>
          </a:xfrm>
        </p:grpSpPr>
        <p:grpSp>
          <p:nvGrpSpPr>
            <p:cNvPr id="38" name="组合 37"/>
            <p:cNvGrpSpPr/>
            <p:nvPr/>
          </p:nvGrpSpPr>
          <p:grpSpPr>
            <a:xfrm>
              <a:off x="4641550" y="1440594"/>
              <a:ext cx="587801" cy="587801"/>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4795215" y="1597882"/>
              <a:ext cx="286520" cy="248944"/>
              <a:chOff x="2601913" y="584200"/>
              <a:chExt cx="581025" cy="504825"/>
            </a:xfrm>
            <a:solidFill>
              <a:schemeClr val="accent1"/>
            </a:solidFill>
          </p:grpSpPr>
          <p:sp>
            <p:nvSpPr>
              <p:cNvPr id="40" name="Freeform 21"/>
              <p:cNvSpPr>
                <a:spLocks/>
              </p:cNvSpPr>
              <p:nvPr/>
            </p:nvSpPr>
            <p:spPr bwMode="auto">
              <a:xfrm>
                <a:off x="2601913" y="1054100"/>
                <a:ext cx="581025" cy="34925"/>
              </a:xfrm>
              <a:custGeom>
                <a:avLst/>
                <a:gdLst>
                  <a:gd name="T0" fmla="*/ 352 w 366"/>
                  <a:gd name="T1" fmla="*/ 0 h 22"/>
                  <a:gd name="T2" fmla="*/ 14 w 366"/>
                  <a:gd name="T3" fmla="*/ 0 h 22"/>
                  <a:gd name="T4" fmla="*/ 14 w 366"/>
                  <a:gd name="T5" fmla="*/ 0 h 22"/>
                  <a:gd name="T6" fmla="*/ 8 w 366"/>
                  <a:gd name="T7" fmla="*/ 0 h 22"/>
                  <a:gd name="T8" fmla="*/ 4 w 366"/>
                  <a:gd name="T9" fmla="*/ 2 h 22"/>
                  <a:gd name="T10" fmla="*/ 0 w 366"/>
                  <a:gd name="T11" fmla="*/ 6 h 22"/>
                  <a:gd name="T12" fmla="*/ 0 w 366"/>
                  <a:gd name="T13" fmla="*/ 10 h 22"/>
                  <a:gd name="T14" fmla="*/ 0 w 366"/>
                  <a:gd name="T15" fmla="*/ 12 h 22"/>
                  <a:gd name="T16" fmla="*/ 0 w 366"/>
                  <a:gd name="T17" fmla="*/ 12 h 22"/>
                  <a:gd name="T18" fmla="*/ 0 w 366"/>
                  <a:gd name="T19" fmla="*/ 16 h 22"/>
                  <a:gd name="T20" fmla="*/ 4 w 366"/>
                  <a:gd name="T21" fmla="*/ 20 h 22"/>
                  <a:gd name="T22" fmla="*/ 8 w 366"/>
                  <a:gd name="T23" fmla="*/ 22 h 22"/>
                  <a:gd name="T24" fmla="*/ 14 w 366"/>
                  <a:gd name="T25" fmla="*/ 22 h 22"/>
                  <a:gd name="T26" fmla="*/ 352 w 366"/>
                  <a:gd name="T27" fmla="*/ 22 h 22"/>
                  <a:gd name="T28" fmla="*/ 352 w 366"/>
                  <a:gd name="T29" fmla="*/ 22 h 22"/>
                  <a:gd name="T30" fmla="*/ 358 w 366"/>
                  <a:gd name="T31" fmla="*/ 22 h 22"/>
                  <a:gd name="T32" fmla="*/ 362 w 366"/>
                  <a:gd name="T33" fmla="*/ 20 h 22"/>
                  <a:gd name="T34" fmla="*/ 366 w 366"/>
                  <a:gd name="T35" fmla="*/ 16 h 22"/>
                  <a:gd name="T36" fmla="*/ 366 w 366"/>
                  <a:gd name="T37" fmla="*/ 12 h 22"/>
                  <a:gd name="T38" fmla="*/ 366 w 366"/>
                  <a:gd name="T39" fmla="*/ 10 h 22"/>
                  <a:gd name="T40" fmla="*/ 366 w 366"/>
                  <a:gd name="T41" fmla="*/ 10 h 22"/>
                  <a:gd name="T42" fmla="*/ 366 w 366"/>
                  <a:gd name="T43" fmla="*/ 6 h 22"/>
                  <a:gd name="T44" fmla="*/ 362 w 366"/>
                  <a:gd name="T45" fmla="*/ 2 h 22"/>
                  <a:gd name="T46" fmla="*/ 358 w 366"/>
                  <a:gd name="T47" fmla="*/ 0 h 22"/>
                  <a:gd name="T48" fmla="*/ 352 w 366"/>
                  <a:gd name="T49" fmla="*/ 0 h 22"/>
                  <a:gd name="T50" fmla="*/ 352 w 36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6" h="22">
                    <a:moveTo>
                      <a:pt x="352" y="0"/>
                    </a:moveTo>
                    <a:lnTo>
                      <a:pt x="14" y="0"/>
                    </a:lnTo>
                    <a:lnTo>
                      <a:pt x="14" y="0"/>
                    </a:lnTo>
                    <a:lnTo>
                      <a:pt x="8" y="0"/>
                    </a:lnTo>
                    <a:lnTo>
                      <a:pt x="4" y="2"/>
                    </a:lnTo>
                    <a:lnTo>
                      <a:pt x="0" y="6"/>
                    </a:lnTo>
                    <a:lnTo>
                      <a:pt x="0" y="10"/>
                    </a:lnTo>
                    <a:lnTo>
                      <a:pt x="0" y="12"/>
                    </a:lnTo>
                    <a:lnTo>
                      <a:pt x="0" y="12"/>
                    </a:lnTo>
                    <a:lnTo>
                      <a:pt x="0" y="16"/>
                    </a:lnTo>
                    <a:lnTo>
                      <a:pt x="4" y="20"/>
                    </a:lnTo>
                    <a:lnTo>
                      <a:pt x="8" y="22"/>
                    </a:lnTo>
                    <a:lnTo>
                      <a:pt x="14" y="22"/>
                    </a:lnTo>
                    <a:lnTo>
                      <a:pt x="352" y="22"/>
                    </a:lnTo>
                    <a:lnTo>
                      <a:pt x="352" y="22"/>
                    </a:lnTo>
                    <a:lnTo>
                      <a:pt x="358" y="22"/>
                    </a:lnTo>
                    <a:lnTo>
                      <a:pt x="362" y="20"/>
                    </a:lnTo>
                    <a:lnTo>
                      <a:pt x="366" y="16"/>
                    </a:lnTo>
                    <a:lnTo>
                      <a:pt x="366" y="12"/>
                    </a:lnTo>
                    <a:lnTo>
                      <a:pt x="366" y="10"/>
                    </a:lnTo>
                    <a:lnTo>
                      <a:pt x="366" y="10"/>
                    </a:lnTo>
                    <a:lnTo>
                      <a:pt x="366" y="6"/>
                    </a:lnTo>
                    <a:lnTo>
                      <a:pt x="362" y="2"/>
                    </a:lnTo>
                    <a:lnTo>
                      <a:pt x="358" y="0"/>
                    </a:lnTo>
                    <a:lnTo>
                      <a:pt x="352" y="0"/>
                    </a:lnTo>
                    <a:lnTo>
                      <a:pt x="3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
              <p:cNvSpPr>
                <a:spLocks noEditPoints="1"/>
              </p:cNvSpPr>
              <p:nvPr/>
            </p:nvSpPr>
            <p:spPr bwMode="auto">
              <a:xfrm>
                <a:off x="2687638" y="752475"/>
                <a:ext cx="409575" cy="206375"/>
              </a:xfrm>
              <a:custGeom>
                <a:avLst/>
                <a:gdLst>
                  <a:gd name="T0" fmla="*/ 118 w 258"/>
                  <a:gd name="T1" fmla="*/ 0 h 130"/>
                  <a:gd name="T2" fmla="*/ 112 w 258"/>
                  <a:gd name="T3" fmla="*/ 2 h 130"/>
                  <a:gd name="T4" fmla="*/ 104 w 258"/>
                  <a:gd name="T5" fmla="*/ 8 h 130"/>
                  <a:gd name="T6" fmla="*/ 104 w 258"/>
                  <a:gd name="T7" fmla="*/ 116 h 130"/>
                  <a:gd name="T8" fmla="*/ 104 w 258"/>
                  <a:gd name="T9" fmla="*/ 122 h 130"/>
                  <a:gd name="T10" fmla="*/ 112 w 258"/>
                  <a:gd name="T11" fmla="*/ 128 h 130"/>
                  <a:gd name="T12" fmla="*/ 140 w 258"/>
                  <a:gd name="T13" fmla="*/ 130 h 130"/>
                  <a:gd name="T14" fmla="*/ 146 w 258"/>
                  <a:gd name="T15" fmla="*/ 128 h 130"/>
                  <a:gd name="T16" fmla="*/ 154 w 258"/>
                  <a:gd name="T17" fmla="*/ 122 h 130"/>
                  <a:gd name="T18" fmla="*/ 154 w 258"/>
                  <a:gd name="T19" fmla="*/ 14 h 130"/>
                  <a:gd name="T20" fmla="*/ 154 w 258"/>
                  <a:gd name="T21" fmla="*/ 8 h 130"/>
                  <a:gd name="T22" fmla="*/ 146 w 258"/>
                  <a:gd name="T23" fmla="*/ 2 h 130"/>
                  <a:gd name="T24" fmla="*/ 140 w 258"/>
                  <a:gd name="T25" fmla="*/ 0 h 130"/>
                  <a:gd name="T26" fmla="*/ 14 w 258"/>
                  <a:gd name="T27" fmla="*/ 0 h 130"/>
                  <a:gd name="T28" fmla="*/ 8 w 258"/>
                  <a:gd name="T29" fmla="*/ 2 h 130"/>
                  <a:gd name="T30" fmla="*/ 2 w 258"/>
                  <a:gd name="T31" fmla="*/ 8 h 130"/>
                  <a:gd name="T32" fmla="*/ 0 w 258"/>
                  <a:gd name="T33" fmla="*/ 116 h 130"/>
                  <a:gd name="T34" fmla="*/ 2 w 258"/>
                  <a:gd name="T35" fmla="*/ 122 h 130"/>
                  <a:gd name="T36" fmla="*/ 8 w 258"/>
                  <a:gd name="T37" fmla="*/ 128 h 130"/>
                  <a:gd name="T38" fmla="*/ 38 w 258"/>
                  <a:gd name="T39" fmla="*/ 130 h 130"/>
                  <a:gd name="T40" fmla="*/ 42 w 258"/>
                  <a:gd name="T41" fmla="*/ 128 h 130"/>
                  <a:gd name="T42" fmla="*/ 50 w 258"/>
                  <a:gd name="T43" fmla="*/ 122 h 130"/>
                  <a:gd name="T44" fmla="*/ 52 w 258"/>
                  <a:gd name="T45" fmla="*/ 14 h 130"/>
                  <a:gd name="T46" fmla="*/ 50 w 258"/>
                  <a:gd name="T47" fmla="*/ 8 h 130"/>
                  <a:gd name="T48" fmla="*/ 42 w 258"/>
                  <a:gd name="T49" fmla="*/ 2 h 130"/>
                  <a:gd name="T50" fmla="*/ 38 w 258"/>
                  <a:gd name="T51" fmla="*/ 0 h 130"/>
                  <a:gd name="T52" fmla="*/ 220 w 258"/>
                  <a:gd name="T53" fmla="*/ 0 h 130"/>
                  <a:gd name="T54" fmla="*/ 216 w 258"/>
                  <a:gd name="T55" fmla="*/ 2 h 130"/>
                  <a:gd name="T56" fmla="*/ 208 w 258"/>
                  <a:gd name="T57" fmla="*/ 8 h 130"/>
                  <a:gd name="T58" fmla="*/ 206 w 258"/>
                  <a:gd name="T59" fmla="*/ 116 h 130"/>
                  <a:gd name="T60" fmla="*/ 208 w 258"/>
                  <a:gd name="T61" fmla="*/ 122 h 130"/>
                  <a:gd name="T62" fmla="*/ 216 w 258"/>
                  <a:gd name="T63" fmla="*/ 128 h 130"/>
                  <a:gd name="T64" fmla="*/ 244 w 258"/>
                  <a:gd name="T65" fmla="*/ 130 h 130"/>
                  <a:gd name="T66" fmla="*/ 250 w 258"/>
                  <a:gd name="T67" fmla="*/ 128 h 130"/>
                  <a:gd name="T68" fmla="*/ 256 w 258"/>
                  <a:gd name="T69" fmla="*/ 122 h 130"/>
                  <a:gd name="T70" fmla="*/ 258 w 258"/>
                  <a:gd name="T71" fmla="*/ 14 h 130"/>
                  <a:gd name="T72" fmla="*/ 256 w 258"/>
                  <a:gd name="T73" fmla="*/ 8 h 130"/>
                  <a:gd name="T74" fmla="*/ 250 w 258"/>
                  <a:gd name="T75" fmla="*/ 2 h 130"/>
                  <a:gd name="T76" fmla="*/ 244 w 258"/>
                  <a:gd name="T7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 h="130">
                    <a:moveTo>
                      <a:pt x="140" y="0"/>
                    </a:moveTo>
                    <a:lnTo>
                      <a:pt x="118" y="0"/>
                    </a:lnTo>
                    <a:lnTo>
                      <a:pt x="118" y="0"/>
                    </a:lnTo>
                    <a:lnTo>
                      <a:pt x="112" y="2"/>
                    </a:lnTo>
                    <a:lnTo>
                      <a:pt x="108" y="4"/>
                    </a:lnTo>
                    <a:lnTo>
                      <a:pt x="104" y="8"/>
                    </a:lnTo>
                    <a:lnTo>
                      <a:pt x="104" y="14"/>
                    </a:lnTo>
                    <a:lnTo>
                      <a:pt x="104" y="116"/>
                    </a:lnTo>
                    <a:lnTo>
                      <a:pt x="104" y="116"/>
                    </a:lnTo>
                    <a:lnTo>
                      <a:pt x="104" y="122"/>
                    </a:lnTo>
                    <a:lnTo>
                      <a:pt x="108" y="126"/>
                    </a:lnTo>
                    <a:lnTo>
                      <a:pt x="112" y="128"/>
                    </a:lnTo>
                    <a:lnTo>
                      <a:pt x="118" y="130"/>
                    </a:lnTo>
                    <a:lnTo>
                      <a:pt x="140" y="130"/>
                    </a:lnTo>
                    <a:lnTo>
                      <a:pt x="140" y="130"/>
                    </a:lnTo>
                    <a:lnTo>
                      <a:pt x="146" y="128"/>
                    </a:lnTo>
                    <a:lnTo>
                      <a:pt x="150" y="126"/>
                    </a:lnTo>
                    <a:lnTo>
                      <a:pt x="154" y="122"/>
                    </a:lnTo>
                    <a:lnTo>
                      <a:pt x="154" y="116"/>
                    </a:lnTo>
                    <a:lnTo>
                      <a:pt x="154" y="14"/>
                    </a:lnTo>
                    <a:lnTo>
                      <a:pt x="154" y="14"/>
                    </a:lnTo>
                    <a:lnTo>
                      <a:pt x="154" y="8"/>
                    </a:lnTo>
                    <a:lnTo>
                      <a:pt x="150" y="4"/>
                    </a:lnTo>
                    <a:lnTo>
                      <a:pt x="146" y="2"/>
                    </a:lnTo>
                    <a:lnTo>
                      <a:pt x="140" y="0"/>
                    </a:lnTo>
                    <a:lnTo>
                      <a:pt x="140" y="0"/>
                    </a:lnTo>
                    <a:close/>
                    <a:moveTo>
                      <a:pt x="38" y="0"/>
                    </a:moveTo>
                    <a:lnTo>
                      <a:pt x="14" y="0"/>
                    </a:lnTo>
                    <a:lnTo>
                      <a:pt x="14" y="0"/>
                    </a:lnTo>
                    <a:lnTo>
                      <a:pt x="8" y="2"/>
                    </a:lnTo>
                    <a:lnTo>
                      <a:pt x="4" y="4"/>
                    </a:lnTo>
                    <a:lnTo>
                      <a:pt x="2" y="8"/>
                    </a:lnTo>
                    <a:lnTo>
                      <a:pt x="0" y="14"/>
                    </a:lnTo>
                    <a:lnTo>
                      <a:pt x="0" y="116"/>
                    </a:lnTo>
                    <a:lnTo>
                      <a:pt x="0" y="116"/>
                    </a:lnTo>
                    <a:lnTo>
                      <a:pt x="2" y="122"/>
                    </a:lnTo>
                    <a:lnTo>
                      <a:pt x="4" y="126"/>
                    </a:lnTo>
                    <a:lnTo>
                      <a:pt x="8" y="128"/>
                    </a:lnTo>
                    <a:lnTo>
                      <a:pt x="14" y="130"/>
                    </a:lnTo>
                    <a:lnTo>
                      <a:pt x="38" y="130"/>
                    </a:lnTo>
                    <a:lnTo>
                      <a:pt x="38" y="130"/>
                    </a:lnTo>
                    <a:lnTo>
                      <a:pt x="42" y="128"/>
                    </a:lnTo>
                    <a:lnTo>
                      <a:pt x="48" y="126"/>
                    </a:lnTo>
                    <a:lnTo>
                      <a:pt x="50" y="122"/>
                    </a:lnTo>
                    <a:lnTo>
                      <a:pt x="52" y="116"/>
                    </a:lnTo>
                    <a:lnTo>
                      <a:pt x="52" y="14"/>
                    </a:lnTo>
                    <a:lnTo>
                      <a:pt x="52" y="14"/>
                    </a:lnTo>
                    <a:lnTo>
                      <a:pt x="50" y="8"/>
                    </a:lnTo>
                    <a:lnTo>
                      <a:pt x="48" y="4"/>
                    </a:lnTo>
                    <a:lnTo>
                      <a:pt x="42" y="2"/>
                    </a:lnTo>
                    <a:lnTo>
                      <a:pt x="38" y="0"/>
                    </a:lnTo>
                    <a:lnTo>
                      <a:pt x="38" y="0"/>
                    </a:lnTo>
                    <a:close/>
                    <a:moveTo>
                      <a:pt x="244" y="0"/>
                    </a:moveTo>
                    <a:lnTo>
                      <a:pt x="220" y="0"/>
                    </a:lnTo>
                    <a:lnTo>
                      <a:pt x="220" y="0"/>
                    </a:lnTo>
                    <a:lnTo>
                      <a:pt x="216" y="2"/>
                    </a:lnTo>
                    <a:lnTo>
                      <a:pt x="210" y="4"/>
                    </a:lnTo>
                    <a:lnTo>
                      <a:pt x="208" y="8"/>
                    </a:lnTo>
                    <a:lnTo>
                      <a:pt x="206" y="14"/>
                    </a:lnTo>
                    <a:lnTo>
                      <a:pt x="206" y="116"/>
                    </a:lnTo>
                    <a:lnTo>
                      <a:pt x="206" y="116"/>
                    </a:lnTo>
                    <a:lnTo>
                      <a:pt x="208" y="122"/>
                    </a:lnTo>
                    <a:lnTo>
                      <a:pt x="210" y="126"/>
                    </a:lnTo>
                    <a:lnTo>
                      <a:pt x="216" y="128"/>
                    </a:lnTo>
                    <a:lnTo>
                      <a:pt x="220" y="130"/>
                    </a:lnTo>
                    <a:lnTo>
                      <a:pt x="244" y="130"/>
                    </a:lnTo>
                    <a:lnTo>
                      <a:pt x="244" y="130"/>
                    </a:lnTo>
                    <a:lnTo>
                      <a:pt x="250" y="128"/>
                    </a:lnTo>
                    <a:lnTo>
                      <a:pt x="254" y="126"/>
                    </a:lnTo>
                    <a:lnTo>
                      <a:pt x="256" y="122"/>
                    </a:lnTo>
                    <a:lnTo>
                      <a:pt x="258" y="116"/>
                    </a:lnTo>
                    <a:lnTo>
                      <a:pt x="258" y="14"/>
                    </a:lnTo>
                    <a:lnTo>
                      <a:pt x="258" y="14"/>
                    </a:lnTo>
                    <a:lnTo>
                      <a:pt x="256" y="8"/>
                    </a:lnTo>
                    <a:lnTo>
                      <a:pt x="254" y="4"/>
                    </a:lnTo>
                    <a:lnTo>
                      <a:pt x="250" y="2"/>
                    </a:lnTo>
                    <a:lnTo>
                      <a:pt x="244" y="0"/>
                    </a:lnTo>
                    <a:lnTo>
                      <a:pt x="2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3"/>
              <p:cNvSpPr>
                <a:spLocks/>
              </p:cNvSpPr>
              <p:nvPr/>
            </p:nvSpPr>
            <p:spPr bwMode="auto">
              <a:xfrm>
                <a:off x="2601913" y="584200"/>
                <a:ext cx="581025" cy="136525"/>
              </a:xfrm>
              <a:custGeom>
                <a:avLst/>
                <a:gdLst>
                  <a:gd name="T0" fmla="*/ 358 w 366"/>
                  <a:gd name="T1" fmla="*/ 66 h 86"/>
                  <a:gd name="T2" fmla="*/ 186 w 366"/>
                  <a:gd name="T3" fmla="*/ 0 h 86"/>
                  <a:gd name="T4" fmla="*/ 186 w 366"/>
                  <a:gd name="T5" fmla="*/ 0 h 86"/>
                  <a:gd name="T6" fmla="*/ 180 w 366"/>
                  <a:gd name="T7" fmla="*/ 0 h 86"/>
                  <a:gd name="T8" fmla="*/ 8 w 366"/>
                  <a:gd name="T9" fmla="*/ 66 h 86"/>
                  <a:gd name="T10" fmla="*/ 8 w 366"/>
                  <a:gd name="T11" fmla="*/ 66 h 86"/>
                  <a:gd name="T12" fmla="*/ 4 w 366"/>
                  <a:gd name="T13" fmla="*/ 68 h 86"/>
                  <a:gd name="T14" fmla="*/ 2 w 366"/>
                  <a:gd name="T15" fmla="*/ 70 h 86"/>
                  <a:gd name="T16" fmla="*/ 0 w 366"/>
                  <a:gd name="T17" fmla="*/ 74 h 86"/>
                  <a:gd name="T18" fmla="*/ 0 w 366"/>
                  <a:gd name="T19" fmla="*/ 78 h 86"/>
                  <a:gd name="T20" fmla="*/ 0 w 366"/>
                  <a:gd name="T21" fmla="*/ 78 h 86"/>
                  <a:gd name="T22" fmla="*/ 2 w 366"/>
                  <a:gd name="T23" fmla="*/ 80 h 86"/>
                  <a:gd name="T24" fmla="*/ 4 w 366"/>
                  <a:gd name="T25" fmla="*/ 82 h 86"/>
                  <a:gd name="T26" fmla="*/ 6 w 366"/>
                  <a:gd name="T27" fmla="*/ 84 h 86"/>
                  <a:gd name="T28" fmla="*/ 10 w 366"/>
                  <a:gd name="T29" fmla="*/ 86 h 86"/>
                  <a:gd name="T30" fmla="*/ 356 w 366"/>
                  <a:gd name="T31" fmla="*/ 86 h 86"/>
                  <a:gd name="T32" fmla="*/ 356 w 366"/>
                  <a:gd name="T33" fmla="*/ 86 h 86"/>
                  <a:gd name="T34" fmla="*/ 360 w 366"/>
                  <a:gd name="T35" fmla="*/ 84 h 86"/>
                  <a:gd name="T36" fmla="*/ 362 w 366"/>
                  <a:gd name="T37" fmla="*/ 82 h 86"/>
                  <a:gd name="T38" fmla="*/ 364 w 366"/>
                  <a:gd name="T39" fmla="*/ 80 h 86"/>
                  <a:gd name="T40" fmla="*/ 366 w 366"/>
                  <a:gd name="T41" fmla="*/ 78 h 86"/>
                  <a:gd name="T42" fmla="*/ 366 w 366"/>
                  <a:gd name="T43" fmla="*/ 78 h 86"/>
                  <a:gd name="T44" fmla="*/ 366 w 366"/>
                  <a:gd name="T45" fmla="*/ 74 h 86"/>
                  <a:gd name="T46" fmla="*/ 364 w 366"/>
                  <a:gd name="T47" fmla="*/ 70 h 86"/>
                  <a:gd name="T48" fmla="*/ 362 w 366"/>
                  <a:gd name="T49" fmla="*/ 68 h 86"/>
                  <a:gd name="T50" fmla="*/ 358 w 366"/>
                  <a:gd name="T51" fmla="*/ 66 h 86"/>
                  <a:gd name="T52" fmla="*/ 358 w 366"/>
                  <a:gd name="T53"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6" h="86">
                    <a:moveTo>
                      <a:pt x="358" y="66"/>
                    </a:moveTo>
                    <a:lnTo>
                      <a:pt x="186" y="0"/>
                    </a:lnTo>
                    <a:lnTo>
                      <a:pt x="186" y="0"/>
                    </a:lnTo>
                    <a:lnTo>
                      <a:pt x="180" y="0"/>
                    </a:lnTo>
                    <a:lnTo>
                      <a:pt x="8" y="66"/>
                    </a:lnTo>
                    <a:lnTo>
                      <a:pt x="8" y="66"/>
                    </a:lnTo>
                    <a:lnTo>
                      <a:pt x="4" y="68"/>
                    </a:lnTo>
                    <a:lnTo>
                      <a:pt x="2" y="70"/>
                    </a:lnTo>
                    <a:lnTo>
                      <a:pt x="0" y="74"/>
                    </a:lnTo>
                    <a:lnTo>
                      <a:pt x="0" y="78"/>
                    </a:lnTo>
                    <a:lnTo>
                      <a:pt x="0" y="78"/>
                    </a:lnTo>
                    <a:lnTo>
                      <a:pt x="2" y="80"/>
                    </a:lnTo>
                    <a:lnTo>
                      <a:pt x="4" y="82"/>
                    </a:lnTo>
                    <a:lnTo>
                      <a:pt x="6" y="84"/>
                    </a:lnTo>
                    <a:lnTo>
                      <a:pt x="10" y="86"/>
                    </a:lnTo>
                    <a:lnTo>
                      <a:pt x="356" y="86"/>
                    </a:lnTo>
                    <a:lnTo>
                      <a:pt x="356" y="86"/>
                    </a:lnTo>
                    <a:lnTo>
                      <a:pt x="360" y="84"/>
                    </a:lnTo>
                    <a:lnTo>
                      <a:pt x="362" y="82"/>
                    </a:lnTo>
                    <a:lnTo>
                      <a:pt x="364" y="80"/>
                    </a:lnTo>
                    <a:lnTo>
                      <a:pt x="366" y="78"/>
                    </a:lnTo>
                    <a:lnTo>
                      <a:pt x="366" y="78"/>
                    </a:lnTo>
                    <a:lnTo>
                      <a:pt x="366" y="74"/>
                    </a:lnTo>
                    <a:lnTo>
                      <a:pt x="364" y="70"/>
                    </a:lnTo>
                    <a:lnTo>
                      <a:pt x="362" y="68"/>
                    </a:lnTo>
                    <a:lnTo>
                      <a:pt x="358" y="66"/>
                    </a:lnTo>
                    <a:lnTo>
                      <a:pt x="35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84"/>
              <p:cNvSpPr>
                <a:spLocks/>
              </p:cNvSpPr>
              <p:nvPr/>
            </p:nvSpPr>
            <p:spPr bwMode="auto">
              <a:xfrm>
                <a:off x="2630488" y="987425"/>
                <a:ext cx="523875" cy="38100"/>
              </a:xfrm>
              <a:custGeom>
                <a:avLst/>
                <a:gdLst>
                  <a:gd name="T0" fmla="*/ 330 w 330"/>
                  <a:gd name="T1" fmla="*/ 12 h 24"/>
                  <a:gd name="T2" fmla="*/ 330 w 330"/>
                  <a:gd name="T3" fmla="*/ 12 h 24"/>
                  <a:gd name="T4" fmla="*/ 330 w 330"/>
                  <a:gd name="T5" fmla="*/ 12 h 24"/>
                  <a:gd name="T6" fmla="*/ 330 w 330"/>
                  <a:gd name="T7" fmla="*/ 18 h 24"/>
                  <a:gd name="T8" fmla="*/ 326 w 330"/>
                  <a:gd name="T9" fmla="*/ 20 h 24"/>
                  <a:gd name="T10" fmla="*/ 322 w 330"/>
                  <a:gd name="T11" fmla="*/ 24 h 24"/>
                  <a:gd name="T12" fmla="*/ 316 w 330"/>
                  <a:gd name="T13" fmla="*/ 24 h 24"/>
                  <a:gd name="T14" fmla="*/ 14 w 330"/>
                  <a:gd name="T15" fmla="*/ 24 h 24"/>
                  <a:gd name="T16" fmla="*/ 14 w 330"/>
                  <a:gd name="T17" fmla="*/ 24 h 24"/>
                  <a:gd name="T18" fmla="*/ 8 w 330"/>
                  <a:gd name="T19" fmla="*/ 24 h 24"/>
                  <a:gd name="T20" fmla="*/ 4 w 330"/>
                  <a:gd name="T21" fmla="*/ 20 h 24"/>
                  <a:gd name="T22" fmla="*/ 0 w 330"/>
                  <a:gd name="T23" fmla="*/ 18 h 24"/>
                  <a:gd name="T24" fmla="*/ 0 w 330"/>
                  <a:gd name="T25" fmla="*/ 12 h 24"/>
                  <a:gd name="T26" fmla="*/ 0 w 330"/>
                  <a:gd name="T27" fmla="*/ 12 h 24"/>
                  <a:gd name="T28" fmla="*/ 0 w 330"/>
                  <a:gd name="T29" fmla="*/ 12 h 24"/>
                  <a:gd name="T30" fmla="*/ 0 w 330"/>
                  <a:gd name="T31" fmla="*/ 8 h 24"/>
                  <a:gd name="T32" fmla="*/ 4 w 330"/>
                  <a:gd name="T33" fmla="*/ 4 h 24"/>
                  <a:gd name="T34" fmla="*/ 8 w 330"/>
                  <a:gd name="T35" fmla="*/ 2 h 24"/>
                  <a:gd name="T36" fmla="*/ 14 w 330"/>
                  <a:gd name="T37" fmla="*/ 0 h 24"/>
                  <a:gd name="T38" fmla="*/ 316 w 330"/>
                  <a:gd name="T39" fmla="*/ 0 h 24"/>
                  <a:gd name="T40" fmla="*/ 316 w 330"/>
                  <a:gd name="T41" fmla="*/ 0 h 24"/>
                  <a:gd name="T42" fmla="*/ 322 w 330"/>
                  <a:gd name="T43" fmla="*/ 2 h 24"/>
                  <a:gd name="T44" fmla="*/ 326 w 330"/>
                  <a:gd name="T45" fmla="*/ 4 h 24"/>
                  <a:gd name="T46" fmla="*/ 330 w 330"/>
                  <a:gd name="T47" fmla="*/ 8 h 24"/>
                  <a:gd name="T48" fmla="*/ 330 w 330"/>
                  <a:gd name="T49" fmla="*/ 12 h 24"/>
                  <a:gd name="T50" fmla="*/ 330 w 330"/>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0" h="24">
                    <a:moveTo>
                      <a:pt x="330" y="12"/>
                    </a:moveTo>
                    <a:lnTo>
                      <a:pt x="330" y="12"/>
                    </a:lnTo>
                    <a:lnTo>
                      <a:pt x="330" y="12"/>
                    </a:lnTo>
                    <a:lnTo>
                      <a:pt x="330" y="18"/>
                    </a:lnTo>
                    <a:lnTo>
                      <a:pt x="326" y="20"/>
                    </a:lnTo>
                    <a:lnTo>
                      <a:pt x="322" y="24"/>
                    </a:lnTo>
                    <a:lnTo>
                      <a:pt x="316" y="24"/>
                    </a:lnTo>
                    <a:lnTo>
                      <a:pt x="14" y="24"/>
                    </a:lnTo>
                    <a:lnTo>
                      <a:pt x="14" y="24"/>
                    </a:lnTo>
                    <a:lnTo>
                      <a:pt x="8" y="24"/>
                    </a:lnTo>
                    <a:lnTo>
                      <a:pt x="4" y="20"/>
                    </a:lnTo>
                    <a:lnTo>
                      <a:pt x="0" y="18"/>
                    </a:lnTo>
                    <a:lnTo>
                      <a:pt x="0" y="12"/>
                    </a:lnTo>
                    <a:lnTo>
                      <a:pt x="0" y="12"/>
                    </a:lnTo>
                    <a:lnTo>
                      <a:pt x="0" y="12"/>
                    </a:lnTo>
                    <a:lnTo>
                      <a:pt x="0" y="8"/>
                    </a:lnTo>
                    <a:lnTo>
                      <a:pt x="4" y="4"/>
                    </a:lnTo>
                    <a:lnTo>
                      <a:pt x="8" y="2"/>
                    </a:lnTo>
                    <a:lnTo>
                      <a:pt x="14" y="0"/>
                    </a:lnTo>
                    <a:lnTo>
                      <a:pt x="316" y="0"/>
                    </a:lnTo>
                    <a:lnTo>
                      <a:pt x="316" y="0"/>
                    </a:lnTo>
                    <a:lnTo>
                      <a:pt x="322" y="2"/>
                    </a:lnTo>
                    <a:lnTo>
                      <a:pt x="326" y="4"/>
                    </a:lnTo>
                    <a:lnTo>
                      <a:pt x="330" y="8"/>
                    </a:lnTo>
                    <a:lnTo>
                      <a:pt x="330" y="12"/>
                    </a:lnTo>
                    <a:lnTo>
                      <a:pt x="33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pic>
        <p:nvPicPr>
          <p:cNvPr id="52" name="Picture 77" descr="F:\Trabajos\Envato\Graphic River\Mica PPT\mountains.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652150" y="4131539"/>
            <a:ext cx="7839701" cy="1032499"/>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613822"/>
            <a:ext cx="57150" cy="200025"/>
          </a:xfrm>
          <a:prstGeom prst="rect">
            <a:avLst/>
          </a:prstGeom>
          <a:noFill/>
          <a:extLst>
            <a:ext uri="{909E8E84-426E-40dd-AFC4-6F175D3DCCD1}">
              <a14:hiddenFill xmlns:a14="http://schemas.microsoft.com/office/drawing/2010/main">
                <a:solidFill>
                  <a:srgbClr val="FFFFFF"/>
                </a:solidFill>
              </a14:hiddenFill>
            </a:ext>
          </a:extLst>
        </p:spPr>
      </p:pic>
      <p:sp>
        <p:nvSpPr>
          <p:cNvPr id="58" name="文本框 57"/>
          <p:cNvSpPr txBox="1"/>
          <p:nvPr/>
        </p:nvSpPr>
        <p:spPr>
          <a:xfrm>
            <a:off x="1115616" y="1275606"/>
            <a:ext cx="7463351" cy="3046988"/>
          </a:xfrm>
          <a:prstGeom prst="rect">
            <a:avLst/>
          </a:prstGeom>
          <a:noFill/>
        </p:spPr>
        <p:txBody>
          <a:bodyPr wrap="square" rtlCol="0">
            <a:spAutoFit/>
          </a:bodyPr>
          <a:lstStyle/>
          <a:p>
            <a:pPr marL="285750" indent="-285750">
              <a:buFont typeface="Wingdings" charset="2"/>
              <a:buChar char="Ø"/>
            </a:pPr>
            <a:r>
              <a:rPr lang="en-US" altLang="zh-CN" sz="1600" b="1" dirty="0" smtClean="0"/>
              <a:t>Example of </a:t>
            </a:r>
            <a:r>
              <a:rPr lang="en-US" altLang="zh-CN" sz="1600" b="1" dirty="0" err="1" smtClean="0"/>
              <a:t>Grameen</a:t>
            </a:r>
            <a:r>
              <a:rPr lang="en-US" altLang="zh-CN" sz="1600" b="1" dirty="0" smtClean="0"/>
              <a:t> Bank Model</a:t>
            </a:r>
            <a:r>
              <a:rPr lang="en-US" altLang="zh-CN" sz="1600" dirty="0" smtClean="0"/>
              <a:t>: </a:t>
            </a:r>
          </a:p>
          <a:p>
            <a:endParaRPr lang="en-US" altLang="zh-CN" sz="1600" dirty="0"/>
          </a:p>
          <a:p>
            <a:pPr marL="285750" indent="-285750">
              <a:buFont typeface="Arial"/>
              <a:buChar char="•"/>
            </a:pPr>
            <a:r>
              <a:rPr lang="en-US" altLang="zh-CN" sz="1600" b="1" i="1" dirty="0" smtClean="0"/>
              <a:t>In </a:t>
            </a:r>
            <a:r>
              <a:rPr lang="en-US" altLang="zh-CN" sz="1600" b="1" i="1" dirty="0"/>
              <a:t>a group savings with credit </a:t>
            </a:r>
            <a:r>
              <a:rPr lang="en-US" altLang="zh-CN" sz="1600" b="1" i="1" dirty="0" smtClean="0"/>
              <a:t>scheme</a:t>
            </a:r>
            <a:r>
              <a:rPr lang="en-US" altLang="zh-CN" sz="1600" dirty="0" smtClean="0"/>
              <a:t>: </a:t>
            </a:r>
            <a:r>
              <a:rPr lang="en-US" altLang="zh-CN" sz="1600" dirty="0"/>
              <a:t>a group of members mobilize and pool their savings jointly to qualify for a loan </a:t>
            </a:r>
            <a:r>
              <a:rPr lang="en-US" altLang="zh-CN" sz="1600" dirty="0" smtClean="0"/>
              <a:t>&amp; use </a:t>
            </a:r>
            <a:r>
              <a:rPr lang="en-US" altLang="zh-CN" sz="1600" dirty="0"/>
              <a:t>group savings as security against loans. </a:t>
            </a:r>
            <a:endParaRPr lang="en-US" altLang="zh-CN" sz="1600" dirty="0" smtClean="0"/>
          </a:p>
          <a:p>
            <a:endParaRPr lang="en-US" altLang="zh-CN" sz="1600" dirty="0"/>
          </a:p>
          <a:p>
            <a:pPr marL="285750" indent="-285750">
              <a:buFont typeface="Arial"/>
              <a:buChar char="•"/>
            </a:pPr>
            <a:r>
              <a:rPr lang="en-US" altLang="zh-CN" sz="1600" b="1" i="1" dirty="0" smtClean="0"/>
              <a:t>In a group and individual savings with credit scheme</a:t>
            </a:r>
            <a:r>
              <a:rPr lang="en-US" altLang="zh-CN" sz="1600" dirty="0" smtClean="0"/>
              <a:t>:  </a:t>
            </a:r>
            <a:r>
              <a:rPr lang="en-US" altLang="zh-CN" sz="1600" dirty="0"/>
              <a:t>group and individual savings accounts coexist, both of which can be used as collateral. </a:t>
            </a:r>
            <a:r>
              <a:rPr lang="en-US" altLang="zh-CN" sz="1600" dirty="0" smtClean="0"/>
              <a:t>Loan </a:t>
            </a:r>
            <a:r>
              <a:rPr lang="en-US" altLang="zh-CN" sz="1600" dirty="0"/>
              <a:t>repayments are made individually but handled through the group </a:t>
            </a:r>
            <a:r>
              <a:rPr lang="en-US" altLang="zh-CN" sz="1600" dirty="0" smtClean="0"/>
              <a:t>account</a:t>
            </a:r>
          </a:p>
          <a:p>
            <a:endParaRPr lang="en-US" altLang="zh-CN" sz="1600" dirty="0"/>
          </a:p>
          <a:p>
            <a:pPr marL="285750" indent="-285750">
              <a:buFont typeface="Arial"/>
              <a:buChar char="•"/>
            </a:pPr>
            <a:r>
              <a:rPr lang="en-US" altLang="zh-CN" sz="1600" b="1" i="1" dirty="0" smtClean="0"/>
              <a:t>With </a:t>
            </a:r>
            <a:r>
              <a:rPr lang="en-US" altLang="zh-CN" sz="1600" b="1" i="1" dirty="0"/>
              <a:t>individual savings with group </a:t>
            </a:r>
            <a:r>
              <a:rPr lang="en-US" altLang="zh-CN" sz="1600" b="1" i="1" dirty="0" smtClean="0"/>
              <a:t>lending</a:t>
            </a:r>
            <a:r>
              <a:rPr lang="en-US" altLang="zh-CN" sz="1600" dirty="0" smtClean="0"/>
              <a:t>:  </a:t>
            </a:r>
            <a:r>
              <a:rPr lang="en-US" altLang="zh-CN" sz="1600" dirty="0"/>
              <a:t>the group handles the collection of individual savings, receives the loan for distribution to members, and bears group responsibility for recovery. </a:t>
            </a:r>
            <a:endParaRPr lang="en-US" altLang="zh-CN" sz="1600" dirty="0" smtClean="0"/>
          </a:p>
        </p:txBody>
      </p:sp>
      <p:pic>
        <p:nvPicPr>
          <p:cNvPr id="2058" name="Picture 1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57150" cy="200025"/>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30"/>
          <p:cNvSpPr>
            <a:spLocks noChangeArrowheads="1"/>
          </p:cNvSpPr>
          <p:nvPr/>
        </p:nvSpPr>
        <p:spPr bwMode="auto">
          <a:xfrm>
            <a:off x="3718936" y="287449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060" name="Rectangle 31"/>
          <p:cNvSpPr>
            <a:spLocks noChangeArrowheads="1"/>
          </p:cNvSpPr>
          <p:nvPr/>
        </p:nvSpPr>
        <p:spPr bwMode="auto">
          <a:xfrm>
            <a:off x="3718936" y="3470139"/>
            <a:ext cx="8258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2" name="Rectangle 32"/>
          <p:cNvSpPr>
            <a:spLocks noChangeArrowheads="1"/>
          </p:cNvSpPr>
          <p:nvPr/>
        </p:nvSpPr>
        <p:spPr bwMode="auto">
          <a:xfrm>
            <a:off x="3718936" y="3870189"/>
            <a:ext cx="6655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3" name="Rectangle 33"/>
          <p:cNvSpPr>
            <a:spLocks noChangeArrowheads="1"/>
          </p:cNvSpPr>
          <p:nvPr/>
        </p:nvSpPr>
        <p:spPr bwMode="auto">
          <a:xfrm>
            <a:off x="3718936" y="45318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90758098"/>
      </p:ext>
    </p:extLst>
  </p:cSld>
  <p:clrMapOvr>
    <a:masterClrMapping/>
  </p:clrMapOvr>
  <mc:AlternateContent xmlns:mc="http://schemas.openxmlformats.org/markup-compatibility/2006" xmlns:p14="http://schemas.microsoft.com/office/powerpoint/2010/main">
    <mc:Choice Requires="p14">
      <p:transition spd="slow" p14:dur="1600" advTm="11111">
        <p14:gallery dir="l"/>
      </p:transition>
    </mc:Choice>
    <mc:Fallback xmlns="">
      <p:transition spd="slow" advTm="11111">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2"/>
          <p:cNvSpPr txBox="1"/>
          <p:nvPr/>
        </p:nvSpPr>
        <p:spPr>
          <a:xfrm>
            <a:off x="1367730" y="250560"/>
            <a:ext cx="5756842" cy="430887"/>
          </a:xfrm>
          <a:prstGeom prst="rect">
            <a:avLst/>
          </a:prstGeom>
          <a:noFill/>
        </p:spPr>
        <p:txBody>
          <a:bodyPr wrap="none" rtlCol="0">
            <a:spAutoFit/>
          </a:bodyPr>
          <a:lstStyle/>
          <a:p>
            <a:r>
              <a:rPr lang="en-US" altLang="zh-CN" sz="2200" dirty="0">
                <a:solidFill>
                  <a:srgbClr val="292928"/>
                </a:solidFill>
              </a:rPr>
              <a:t>2</a:t>
            </a:r>
            <a:r>
              <a:rPr lang="en-US" altLang="zh-CN" sz="2200" b="1" dirty="0">
                <a:solidFill>
                  <a:srgbClr val="292928"/>
                </a:solidFill>
              </a:rPr>
              <a:t>. Deposit Collection &amp; Credit Extension in MFIs</a:t>
            </a:r>
            <a:endParaRPr lang="zh-CN" altLang="en-US" sz="2200" b="1" dirty="0">
              <a:solidFill>
                <a:srgbClr val="292928"/>
              </a:solidFill>
            </a:endParaRPr>
          </a:p>
        </p:txBody>
      </p:sp>
      <p:sp>
        <p:nvSpPr>
          <p:cNvPr id="36" name="矩形 35"/>
          <p:cNvSpPr/>
          <p:nvPr/>
        </p:nvSpPr>
        <p:spPr>
          <a:xfrm>
            <a:off x="1467064" y="758262"/>
            <a:ext cx="5303756" cy="338554"/>
          </a:xfrm>
          <a:prstGeom prst="rect">
            <a:avLst/>
          </a:prstGeom>
        </p:spPr>
        <p:txBody>
          <a:bodyPr wrap="none">
            <a:spAutoFit/>
          </a:bodyPr>
          <a:lstStyle/>
          <a:p>
            <a:r>
              <a:rPr lang="en-US" altLang="zh-CN" sz="1600" dirty="0" smtClean="0">
                <a:solidFill>
                  <a:srgbClr val="292928"/>
                </a:solidFill>
              </a:rPr>
              <a:t>2.2 </a:t>
            </a:r>
            <a:r>
              <a:rPr lang="en-US" altLang="zh-CN" sz="1600" dirty="0"/>
              <a:t>Formalizing Informal Methods of Financial Intermediation </a:t>
            </a:r>
          </a:p>
        </p:txBody>
      </p:sp>
      <p:grpSp>
        <p:nvGrpSpPr>
          <p:cNvPr id="37" name="组合 36"/>
          <p:cNvGrpSpPr/>
          <p:nvPr/>
        </p:nvGrpSpPr>
        <p:grpSpPr>
          <a:xfrm>
            <a:off x="307722" y="211406"/>
            <a:ext cx="898158" cy="875400"/>
            <a:chOff x="4641550" y="1440594"/>
            <a:chExt cx="587801" cy="587801"/>
          </a:xfrm>
        </p:grpSpPr>
        <p:grpSp>
          <p:nvGrpSpPr>
            <p:cNvPr id="38" name="组合 37"/>
            <p:cNvGrpSpPr/>
            <p:nvPr/>
          </p:nvGrpSpPr>
          <p:grpSpPr>
            <a:xfrm>
              <a:off x="4641550" y="1440594"/>
              <a:ext cx="587801" cy="587801"/>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4795215" y="1597882"/>
              <a:ext cx="286520" cy="248944"/>
              <a:chOff x="2601913" y="584200"/>
              <a:chExt cx="581025" cy="504825"/>
            </a:xfrm>
            <a:solidFill>
              <a:schemeClr val="accent1"/>
            </a:solidFill>
          </p:grpSpPr>
          <p:sp>
            <p:nvSpPr>
              <p:cNvPr id="40" name="Freeform 21"/>
              <p:cNvSpPr>
                <a:spLocks/>
              </p:cNvSpPr>
              <p:nvPr/>
            </p:nvSpPr>
            <p:spPr bwMode="auto">
              <a:xfrm>
                <a:off x="2601913" y="1054100"/>
                <a:ext cx="581025" cy="34925"/>
              </a:xfrm>
              <a:custGeom>
                <a:avLst/>
                <a:gdLst>
                  <a:gd name="T0" fmla="*/ 352 w 366"/>
                  <a:gd name="T1" fmla="*/ 0 h 22"/>
                  <a:gd name="T2" fmla="*/ 14 w 366"/>
                  <a:gd name="T3" fmla="*/ 0 h 22"/>
                  <a:gd name="T4" fmla="*/ 14 w 366"/>
                  <a:gd name="T5" fmla="*/ 0 h 22"/>
                  <a:gd name="T6" fmla="*/ 8 w 366"/>
                  <a:gd name="T7" fmla="*/ 0 h 22"/>
                  <a:gd name="T8" fmla="*/ 4 w 366"/>
                  <a:gd name="T9" fmla="*/ 2 h 22"/>
                  <a:gd name="T10" fmla="*/ 0 w 366"/>
                  <a:gd name="T11" fmla="*/ 6 h 22"/>
                  <a:gd name="T12" fmla="*/ 0 w 366"/>
                  <a:gd name="T13" fmla="*/ 10 h 22"/>
                  <a:gd name="T14" fmla="*/ 0 w 366"/>
                  <a:gd name="T15" fmla="*/ 12 h 22"/>
                  <a:gd name="T16" fmla="*/ 0 w 366"/>
                  <a:gd name="T17" fmla="*/ 12 h 22"/>
                  <a:gd name="T18" fmla="*/ 0 w 366"/>
                  <a:gd name="T19" fmla="*/ 16 h 22"/>
                  <a:gd name="T20" fmla="*/ 4 w 366"/>
                  <a:gd name="T21" fmla="*/ 20 h 22"/>
                  <a:gd name="T22" fmla="*/ 8 w 366"/>
                  <a:gd name="T23" fmla="*/ 22 h 22"/>
                  <a:gd name="T24" fmla="*/ 14 w 366"/>
                  <a:gd name="T25" fmla="*/ 22 h 22"/>
                  <a:gd name="T26" fmla="*/ 352 w 366"/>
                  <a:gd name="T27" fmla="*/ 22 h 22"/>
                  <a:gd name="T28" fmla="*/ 352 w 366"/>
                  <a:gd name="T29" fmla="*/ 22 h 22"/>
                  <a:gd name="T30" fmla="*/ 358 w 366"/>
                  <a:gd name="T31" fmla="*/ 22 h 22"/>
                  <a:gd name="T32" fmla="*/ 362 w 366"/>
                  <a:gd name="T33" fmla="*/ 20 h 22"/>
                  <a:gd name="T34" fmla="*/ 366 w 366"/>
                  <a:gd name="T35" fmla="*/ 16 h 22"/>
                  <a:gd name="T36" fmla="*/ 366 w 366"/>
                  <a:gd name="T37" fmla="*/ 12 h 22"/>
                  <a:gd name="T38" fmla="*/ 366 w 366"/>
                  <a:gd name="T39" fmla="*/ 10 h 22"/>
                  <a:gd name="T40" fmla="*/ 366 w 366"/>
                  <a:gd name="T41" fmla="*/ 10 h 22"/>
                  <a:gd name="T42" fmla="*/ 366 w 366"/>
                  <a:gd name="T43" fmla="*/ 6 h 22"/>
                  <a:gd name="T44" fmla="*/ 362 w 366"/>
                  <a:gd name="T45" fmla="*/ 2 h 22"/>
                  <a:gd name="T46" fmla="*/ 358 w 366"/>
                  <a:gd name="T47" fmla="*/ 0 h 22"/>
                  <a:gd name="T48" fmla="*/ 352 w 366"/>
                  <a:gd name="T49" fmla="*/ 0 h 22"/>
                  <a:gd name="T50" fmla="*/ 352 w 36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6" h="22">
                    <a:moveTo>
                      <a:pt x="352" y="0"/>
                    </a:moveTo>
                    <a:lnTo>
                      <a:pt x="14" y="0"/>
                    </a:lnTo>
                    <a:lnTo>
                      <a:pt x="14" y="0"/>
                    </a:lnTo>
                    <a:lnTo>
                      <a:pt x="8" y="0"/>
                    </a:lnTo>
                    <a:lnTo>
                      <a:pt x="4" y="2"/>
                    </a:lnTo>
                    <a:lnTo>
                      <a:pt x="0" y="6"/>
                    </a:lnTo>
                    <a:lnTo>
                      <a:pt x="0" y="10"/>
                    </a:lnTo>
                    <a:lnTo>
                      <a:pt x="0" y="12"/>
                    </a:lnTo>
                    <a:lnTo>
                      <a:pt x="0" y="12"/>
                    </a:lnTo>
                    <a:lnTo>
                      <a:pt x="0" y="16"/>
                    </a:lnTo>
                    <a:lnTo>
                      <a:pt x="4" y="20"/>
                    </a:lnTo>
                    <a:lnTo>
                      <a:pt x="8" y="22"/>
                    </a:lnTo>
                    <a:lnTo>
                      <a:pt x="14" y="22"/>
                    </a:lnTo>
                    <a:lnTo>
                      <a:pt x="352" y="22"/>
                    </a:lnTo>
                    <a:lnTo>
                      <a:pt x="352" y="22"/>
                    </a:lnTo>
                    <a:lnTo>
                      <a:pt x="358" y="22"/>
                    </a:lnTo>
                    <a:lnTo>
                      <a:pt x="362" y="20"/>
                    </a:lnTo>
                    <a:lnTo>
                      <a:pt x="366" y="16"/>
                    </a:lnTo>
                    <a:lnTo>
                      <a:pt x="366" y="12"/>
                    </a:lnTo>
                    <a:lnTo>
                      <a:pt x="366" y="10"/>
                    </a:lnTo>
                    <a:lnTo>
                      <a:pt x="366" y="10"/>
                    </a:lnTo>
                    <a:lnTo>
                      <a:pt x="366" y="6"/>
                    </a:lnTo>
                    <a:lnTo>
                      <a:pt x="362" y="2"/>
                    </a:lnTo>
                    <a:lnTo>
                      <a:pt x="358" y="0"/>
                    </a:lnTo>
                    <a:lnTo>
                      <a:pt x="352" y="0"/>
                    </a:lnTo>
                    <a:lnTo>
                      <a:pt x="3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
              <p:cNvSpPr>
                <a:spLocks noEditPoints="1"/>
              </p:cNvSpPr>
              <p:nvPr/>
            </p:nvSpPr>
            <p:spPr bwMode="auto">
              <a:xfrm>
                <a:off x="2687638" y="752475"/>
                <a:ext cx="409575" cy="206375"/>
              </a:xfrm>
              <a:custGeom>
                <a:avLst/>
                <a:gdLst>
                  <a:gd name="T0" fmla="*/ 118 w 258"/>
                  <a:gd name="T1" fmla="*/ 0 h 130"/>
                  <a:gd name="T2" fmla="*/ 112 w 258"/>
                  <a:gd name="T3" fmla="*/ 2 h 130"/>
                  <a:gd name="T4" fmla="*/ 104 w 258"/>
                  <a:gd name="T5" fmla="*/ 8 h 130"/>
                  <a:gd name="T6" fmla="*/ 104 w 258"/>
                  <a:gd name="T7" fmla="*/ 116 h 130"/>
                  <a:gd name="T8" fmla="*/ 104 w 258"/>
                  <a:gd name="T9" fmla="*/ 122 h 130"/>
                  <a:gd name="T10" fmla="*/ 112 w 258"/>
                  <a:gd name="T11" fmla="*/ 128 h 130"/>
                  <a:gd name="T12" fmla="*/ 140 w 258"/>
                  <a:gd name="T13" fmla="*/ 130 h 130"/>
                  <a:gd name="T14" fmla="*/ 146 w 258"/>
                  <a:gd name="T15" fmla="*/ 128 h 130"/>
                  <a:gd name="T16" fmla="*/ 154 w 258"/>
                  <a:gd name="T17" fmla="*/ 122 h 130"/>
                  <a:gd name="T18" fmla="*/ 154 w 258"/>
                  <a:gd name="T19" fmla="*/ 14 h 130"/>
                  <a:gd name="T20" fmla="*/ 154 w 258"/>
                  <a:gd name="T21" fmla="*/ 8 h 130"/>
                  <a:gd name="T22" fmla="*/ 146 w 258"/>
                  <a:gd name="T23" fmla="*/ 2 h 130"/>
                  <a:gd name="T24" fmla="*/ 140 w 258"/>
                  <a:gd name="T25" fmla="*/ 0 h 130"/>
                  <a:gd name="T26" fmla="*/ 14 w 258"/>
                  <a:gd name="T27" fmla="*/ 0 h 130"/>
                  <a:gd name="T28" fmla="*/ 8 w 258"/>
                  <a:gd name="T29" fmla="*/ 2 h 130"/>
                  <a:gd name="T30" fmla="*/ 2 w 258"/>
                  <a:gd name="T31" fmla="*/ 8 h 130"/>
                  <a:gd name="T32" fmla="*/ 0 w 258"/>
                  <a:gd name="T33" fmla="*/ 116 h 130"/>
                  <a:gd name="T34" fmla="*/ 2 w 258"/>
                  <a:gd name="T35" fmla="*/ 122 h 130"/>
                  <a:gd name="T36" fmla="*/ 8 w 258"/>
                  <a:gd name="T37" fmla="*/ 128 h 130"/>
                  <a:gd name="T38" fmla="*/ 38 w 258"/>
                  <a:gd name="T39" fmla="*/ 130 h 130"/>
                  <a:gd name="T40" fmla="*/ 42 w 258"/>
                  <a:gd name="T41" fmla="*/ 128 h 130"/>
                  <a:gd name="T42" fmla="*/ 50 w 258"/>
                  <a:gd name="T43" fmla="*/ 122 h 130"/>
                  <a:gd name="T44" fmla="*/ 52 w 258"/>
                  <a:gd name="T45" fmla="*/ 14 h 130"/>
                  <a:gd name="T46" fmla="*/ 50 w 258"/>
                  <a:gd name="T47" fmla="*/ 8 h 130"/>
                  <a:gd name="T48" fmla="*/ 42 w 258"/>
                  <a:gd name="T49" fmla="*/ 2 h 130"/>
                  <a:gd name="T50" fmla="*/ 38 w 258"/>
                  <a:gd name="T51" fmla="*/ 0 h 130"/>
                  <a:gd name="T52" fmla="*/ 220 w 258"/>
                  <a:gd name="T53" fmla="*/ 0 h 130"/>
                  <a:gd name="T54" fmla="*/ 216 w 258"/>
                  <a:gd name="T55" fmla="*/ 2 h 130"/>
                  <a:gd name="T56" fmla="*/ 208 w 258"/>
                  <a:gd name="T57" fmla="*/ 8 h 130"/>
                  <a:gd name="T58" fmla="*/ 206 w 258"/>
                  <a:gd name="T59" fmla="*/ 116 h 130"/>
                  <a:gd name="T60" fmla="*/ 208 w 258"/>
                  <a:gd name="T61" fmla="*/ 122 h 130"/>
                  <a:gd name="T62" fmla="*/ 216 w 258"/>
                  <a:gd name="T63" fmla="*/ 128 h 130"/>
                  <a:gd name="T64" fmla="*/ 244 w 258"/>
                  <a:gd name="T65" fmla="*/ 130 h 130"/>
                  <a:gd name="T66" fmla="*/ 250 w 258"/>
                  <a:gd name="T67" fmla="*/ 128 h 130"/>
                  <a:gd name="T68" fmla="*/ 256 w 258"/>
                  <a:gd name="T69" fmla="*/ 122 h 130"/>
                  <a:gd name="T70" fmla="*/ 258 w 258"/>
                  <a:gd name="T71" fmla="*/ 14 h 130"/>
                  <a:gd name="T72" fmla="*/ 256 w 258"/>
                  <a:gd name="T73" fmla="*/ 8 h 130"/>
                  <a:gd name="T74" fmla="*/ 250 w 258"/>
                  <a:gd name="T75" fmla="*/ 2 h 130"/>
                  <a:gd name="T76" fmla="*/ 244 w 258"/>
                  <a:gd name="T7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 h="130">
                    <a:moveTo>
                      <a:pt x="140" y="0"/>
                    </a:moveTo>
                    <a:lnTo>
                      <a:pt x="118" y="0"/>
                    </a:lnTo>
                    <a:lnTo>
                      <a:pt x="118" y="0"/>
                    </a:lnTo>
                    <a:lnTo>
                      <a:pt x="112" y="2"/>
                    </a:lnTo>
                    <a:lnTo>
                      <a:pt x="108" y="4"/>
                    </a:lnTo>
                    <a:lnTo>
                      <a:pt x="104" y="8"/>
                    </a:lnTo>
                    <a:lnTo>
                      <a:pt x="104" y="14"/>
                    </a:lnTo>
                    <a:lnTo>
                      <a:pt x="104" y="116"/>
                    </a:lnTo>
                    <a:lnTo>
                      <a:pt x="104" y="116"/>
                    </a:lnTo>
                    <a:lnTo>
                      <a:pt x="104" y="122"/>
                    </a:lnTo>
                    <a:lnTo>
                      <a:pt x="108" y="126"/>
                    </a:lnTo>
                    <a:lnTo>
                      <a:pt x="112" y="128"/>
                    </a:lnTo>
                    <a:lnTo>
                      <a:pt x="118" y="130"/>
                    </a:lnTo>
                    <a:lnTo>
                      <a:pt x="140" y="130"/>
                    </a:lnTo>
                    <a:lnTo>
                      <a:pt x="140" y="130"/>
                    </a:lnTo>
                    <a:lnTo>
                      <a:pt x="146" y="128"/>
                    </a:lnTo>
                    <a:lnTo>
                      <a:pt x="150" y="126"/>
                    </a:lnTo>
                    <a:lnTo>
                      <a:pt x="154" y="122"/>
                    </a:lnTo>
                    <a:lnTo>
                      <a:pt x="154" y="116"/>
                    </a:lnTo>
                    <a:lnTo>
                      <a:pt x="154" y="14"/>
                    </a:lnTo>
                    <a:lnTo>
                      <a:pt x="154" y="14"/>
                    </a:lnTo>
                    <a:lnTo>
                      <a:pt x="154" y="8"/>
                    </a:lnTo>
                    <a:lnTo>
                      <a:pt x="150" y="4"/>
                    </a:lnTo>
                    <a:lnTo>
                      <a:pt x="146" y="2"/>
                    </a:lnTo>
                    <a:lnTo>
                      <a:pt x="140" y="0"/>
                    </a:lnTo>
                    <a:lnTo>
                      <a:pt x="140" y="0"/>
                    </a:lnTo>
                    <a:close/>
                    <a:moveTo>
                      <a:pt x="38" y="0"/>
                    </a:moveTo>
                    <a:lnTo>
                      <a:pt x="14" y="0"/>
                    </a:lnTo>
                    <a:lnTo>
                      <a:pt x="14" y="0"/>
                    </a:lnTo>
                    <a:lnTo>
                      <a:pt x="8" y="2"/>
                    </a:lnTo>
                    <a:lnTo>
                      <a:pt x="4" y="4"/>
                    </a:lnTo>
                    <a:lnTo>
                      <a:pt x="2" y="8"/>
                    </a:lnTo>
                    <a:lnTo>
                      <a:pt x="0" y="14"/>
                    </a:lnTo>
                    <a:lnTo>
                      <a:pt x="0" y="116"/>
                    </a:lnTo>
                    <a:lnTo>
                      <a:pt x="0" y="116"/>
                    </a:lnTo>
                    <a:lnTo>
                      <a:pt x="2" y="122"/>
                    </a:lnTo>
                    <a:lnTo>
                      <a:pt x="4" y="126"/>
                    </a:lnTo>
                    <a:lnTo>
                      <a:pt x="8" y="128"/>
                    </a:lnTo>
                    <a:lnTo>
                      <a:pt x="14" y="130"/>
                    </a:lnTo>
                    <a:lnTo>
                      <a:pt x="38" y="130"/>
                    </a:lnTo>
                    <a:lnTo>
                      <a:pt x="38" y="130"/>
                    </a:lnTo>
                    <a:lnTo>
                      <a:pt x="42" y="128"/>
                    </a:lnTo>
                    <a:lnTo>
                      <a:pt x="48" y="126"/>
                    </a:lnTo>
                    <a:lnTo>
                      <a:pt x="50" y="122"/>
                    </a:lnTo>
                    <a:lnTo>
                      <a:pt x="52" y="116"/>
                    </a:lnTo>
                    <a:lnTo>
                      <a:pt x="52" y="14"/>
                    </a:lnTo>
                    <a:lnTo>
                      <a:pt x="52" y="14"/>
                    </a:lnTo>
                    <a:lnTo>
                      <a:pt x="50" y="8"/>
                    </a:lnTo>
                    <a:lnTo>
                      <a:pt x="48" y="4"/>
                    </a:lnTo>
                    <a:lnTo>
                      <a:pt x="42" y="2"/>
                    </a:lnTo>
                    <a:lnTo>
                      <a:pt x="38" y="0"/>
                    </a:lnTo>
                    <a:lnTo>
                      <a:pt x="38" y="0"/>
                    </a:lnTo>
                    <a:close/>
                    <a:moveTo>
                      <a:pt x="244" y="0"/>
                    </a:moveTo>
                    <a:lnTo>
                      <a:pt x="220" y="0"/>
                    </a:lnTo>
                    <a:lnTo>
                      <a:pt x="220" y="0"/>
                    </a:lnTo>
                    <a:lnTo>
                      <a:pt x="216" y="2"/>
                    </a:lnTo>
                    <a:lnTo>
                      <a:pt x="210" y="4"/>
                    </a:lnTo>
                    <a:lnTo>
                      <a:pt x="208" y="8"/>
                    </a:lnTo>
                    <a:lnTo>
                      <a:pt x="206" y="14"/>
                    </a:lnTo>
                    <a:lnTo>
                      <a:pt x="206" y="116"/>
                    </a:lnTo>
                    <a:lnTo>
                      <a:pt x="206" y="116"/>
                    </a:lnTo>
                    <a:lnTo>
                      <a:pt x="208" y="122"/>
                    </a:lnTo>
                    <a:lnTo>
                      <a:pt x="210" y="126"/>
                    </a:lnTo>
                    <a:lnTo>
                      <a:pt x="216" y="128"/>
                    </a:lnTo>
                    <a:lnTo>
                      <a:pt x="220" y="130"/>
                    </a:lnTo>
                    <a:lnTo>
                      <a:pt x="244" y="130"/>
                    </a:lnTo>
                    <a:lnTo>
                      <a:pt x="244" y="130"/>
                    </a:lnTo>
                    <a:lnTo>
                      <a:pt x="250" y="128"/>
                    </a:lnTo>
                    <a:lnTo>
                      <a:pt x="254" y="126"/>
                    </a:lnTo>
                    <a:lnTo>
                      <a:pt x="256" y="122"/>
                    </a:lnTo>
                    <a:lnTo>
                      <a:pt x="258" y="116"/>
                    </a:lnTo>
                    <a:lnTo>
                      <a:pt x="258" y="14"/>
                    </a:lnTo>
                    <a:lnTo>
                      <a:pt x="258" y="14"/>
                    </a:lnTo>
                    <a:lnTo>
                      <a:pt x="256" y="8"/>
                    </a:lnTo>
                    <a:lnTo>
                      <a:pt x="254" y="4"/>
                    </a:lnTo>
                    <a:lnTo>
                      <a:pt x="250" y="2"/>
                    </a:lnTo>
                    <a:lnTo>
                      <a:pt x="244" y="0"/>
                    </a:lnTo>
                    <a:lnTo>
                      <a:pt x="2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3"/>
              <p:cNvSpPr>
                <a:spLocks/>
              </p:cNvSpPr>
              <p:nvPr/>
            </p:nvSpPr>
            <p:spPr bwMode="auto">
              <a:xfrm>
                <a:off x="2601913" y="584200"/>
                <a:ext cx="581025" cy="136525"/>
              </a:xfrm>
              <a:custGeom>
                <a:avLst/>
                <a:gdLst>
                  <a:gd name="T0" fmla="*/ 358 w 366"/>
                  <a:gd name="T1" fmla="*/ 66 h 86"/>
                  <a:gd name="T2" fmla="*/ 186 w 366"/>
                  <a:gd name="T3" fmla="*/ 0 h 86"/>
                  <a:gd name="T4" fmla="*/ 186 w 366"/>
                  <a:gd name="T5" fmla="*/ 0 h 86"/>
                  <a:gd name="T6" fmla="*/ 180 w 366"/>
                  <a:gd name="T7" fmla="*/ 0 h 86"/>
                  <a:gd name="T8" fmla="*/ 8 w 366"/>
                  <a:gd name="T9" fmla="*/ 66 h 86"/>
                  <a:gd name="T10" fmla="*/ 8 w 366"/>
                  <a:gd name="T11" fmla="*/ 66 h 86"/>
                  <a:gd name="T12" fmla="*/ 4 w 366"/>
                  <a:gd name="T13" fmla="*/ 68 h 86"/>
                  <a:gd name="T14" fmla="*/ 2 w 366"/>
                  <a:gd name="T15" fmla="*/ 70 h 86"/>
                  <a:gd name="T16" fmla="*/ 0 w 366"/>
                  <a:gd name="T17" fmla="*/ 74 h 86"/>
                  <a:gd name="T18" fmla="*/ 0 w 366"/>
                  <a:gd name="T19" fmla="*/ 78 h 86"/>
                  <a:gd name="T20" fmla="*/ 0 w 366"/>
                  <a:gd name="T21" fmla="*/ 78 h 86"/>
                  <a:gd name="T22" fmla="*/ 2 w 366"/>
                  <a:gd name="T23" fmla="*/ 80 h 86"/>
                  <a:gd name="T24" fmla="*/ 4 w 366"/>
                  <a:gd name="T25" fmla="*/ 82 h 86"/>
                  <a:gd name="T26" fmla="*/ 6 w 366"/>
                  <a:gd name="T27" fmla="*/ 84 h 86"/>
                  <a:gd name="T28" fmla="*/ 10 w 366"/>
                  <a:gd name="T29" fmla="*/ 86 h 86"/>
                  <a:gd name="T30" fmla="*/ 356 w 366"/>
                  <a:gd name="T31" fmla="*/ 86 h 86"/>
                  <a:gd name="T32" fmla="*/ 356 w 366"/>
                  <a:gd name="T33" fmla="*/ 86 h 86"/>
                  <a:gd name="T34" fmla="*/ 360 w 366"/>
                  <a:gd name="T35" fmla="*/ 84 h 86"/>
                  <a:gd name="T36" fmla="*/ 362 w 366"/>
                  <a:gd name="T37" fmla="*/ 82 h 86"/>
                  <a:gd name="T38" fmla="*/ 364 w 366"/>
                  <a:gd name="T39" fmla="*/ 80 h 86"/>
                  <a:gd name="T40" fmla="*/ 366 w 366"/>
                  <a:gd name="T41" fmla="*/ 78 h 86"/>
                  <a:gd name="T42" fmla="*/ 366 w 366"/>
                  <a:gd name="T43" fmla="*/ 78 h 86"/>
                  <a:gd name="T44" fmla="*/ 366 w 366"/>
                  <a:gd name="T45" fmla="*/ 74 h 86"/>
                  <a:gd name="T46" fmla="*/ 364 w 366"/>
                  <a:gd name="T47" fmla="*/ 70 h 86"/>
                  <a:gd name="T48" fmla="*/ 362 w 366"/>
                  <a:gd name="T49" fmla="*/ 68 h 86"/>
                  <a:gd name="T50" fmla="*/ 358 w 366"/>
                  <a:gd name="T51" fmla="*/ 66 h 86"/>
                  <a:gd name="T52" fmla="*/ 358 w 366"/>
                  <a:gd name="T53"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6" h="86">
                    <a:moveTo>
                      <a:pt x="358" y="66"/>
                    </a:moveTo>
                    <a:lnTo>
                      <a:pt x="186" y="0"/>
                    </a:lnTo>
                    <a:lnTo>
                      <a:pt x="186" y="0"/>
                    </a:lnTo>
                    <a:lnTo>
                      <a:pt x="180" y="0"/>
                    </a:lnTo>
                    <a:lnTo>
                      <a:pt x="8" y="66"/>
                    </a:lnTo>
                    <a:lnTo>
                      <a:pt x="8" y="66"/>
                    </a:lnTo>
                    <a:lnTo>
                      <a:pt x="4" y="68"/>
                    </a:lnTo>
                    <a:lnTo>
                      <a:pt x="2" y="70"/>
                    </a:lnTo>
                    <a:lnTo>
                      <a:pt x="0" y="74"/>
                    </a:lnTo>
                    <a:lnTo>
                      <a:pt x="0" y="78"/>
                    </a:lnTo>
                    <a:lnTo>
                      <a:pt x="0" y="78"/>
                    </a:lnTo>
                    <a:lnTo>
                      <a:pt x="2" y="80"/>
                    </a:lnTo>
                    <a:lnTo>
                      <a:pt x="4" y="82"/>
                    </a:lnTo>
                    <a:lnTo>
                      <a:pt x="6" y="84"/>
                    </a:lnTo>
                    <a:lnTo>
                      <a:pt x="10" y="86"/>
                    </a:lnTo>
                    <a:lnTo>
                      <a:pt x="356" y="86"/>
                    </a:lnTo>
                    <a:lnTo>
                      <a:pt x="356" y="86"/>
                    </a:lnTo>
                    <a:lnTo>
                      <a:pt x="360" y="84"/>
                    </a:lnTo>
                    <a:lnTo>
                      <a:pt x="362" y="82"/>
                    </a:lnTo>
                    <a:lnTo>
                      <a:pt x="364" y="80"/>
                    </a:lnTo>
                    <a:lnTo>
                      <a:pt x="366" y="78"/>
                    </a:lnTo>
                    <a:lnTo>
                      <a:pt x="366" y="78"/>
                    </a:lnTo>
                    <a:lnTo>
                      <a:pt x="366" y="74"/>
                    </a:lnTo>
                    <a:lnTo>
                      <a:pt x="364" y="70"/>
                    </a:lnTo>
                    <a:lnTo>
                      <a:pt x="362" y="68"/>
                    </a:lnTo>
                    <a:lnTo>
                      <a:pt x="358" y="66"/>
                    </a:lnTo>
                    <a:lnTo>
                      <a:pt x="35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84"/>
              <p:cNvSpPr>
                <a:spLocks/>
              </p:cNvSpPr>
              <p:nvPr/>
            </p:nvSpPr>
            <p:spPr bwMode="auto">
              <a:xfrm>
                <a:off x="2630488" y="987425"/>
                <a:ext cx="523875" cy="38100"/>
              </a:xfrm>
              <a:custGeom>
                <a:avLst/>
                <a:gdLst>
                  <a:gd name="T0" fmla="*/ 330 w 330"/>
                  <a:gd name="T1" fmla="*/ 12 h 24"/>
                  <a:gd name="T2" fmla="*/ 330 w 330"/>
                  <a:gd name="T3" fmla="*/ 12 h 24"/>
                  <a:gd name="T4" fmla="*/ 330 w 330"/>
                  <a:gd name="T5" fmla="*/ 12 h 24"/>
                  <a:gd name="T6" fmla="*/ 330 w 330"/>
                  <a:gd name="T7" fmla="*/ 18 h 24"/>
                  <a:gd name="T8" fmla="*/ 326 w 330"/>
                  <a:gd name="T9" fmla="*/ 20 h 24"/>
                  <a:gd name="T10" fmla="*/ 322 w 330"/>
                  <a:gd name="T11" fmla="*/ 24 h 24"/>
                  <a:gd name="T12" fmla="*/ 316 w 330"/>
                  <a:gd name="T13" fmla="*/ 24 h 24"/>
                  <a:gd name="T14" fmla="*/ 14 w 330"/>
                  <a:gd name="T15" fmla="*/ 24 h 24"/>
                  <a:gd name="T16" fmla="*/ 14 w 330"/>
                  <a:gd name="T17" fmla="*/ 24 h 24"/>
                  <a:gd name="T18" fmla="*/ 8 w 330"/>
                  <a:gd name="T19" fmla="*/ 24 h 24"/>
                  <a:gd name="T20" fmla="*/ 4 w 330"/>
                  <a:gd name="T21" fmla="*/ 20 h 24"/>
                  <a:gd name="T22" fmla="*/ 0 w 330"/>
                  <a:gd name="T23" fmla="*/ 18 h 24"/>
                  <a:gd name="T24" fmla="*/ 0 w 330"/>
                  <a:gd name="T25" fmla="*/ 12 h 24"/>
                  <a:gd name="T26" fmla="*/ 0 w 330"/>
                  <a:gd name="T27" fmla="*/ 12 h 24"/>
                  <a:gd name="T28" fmla="*/ 0 w 330"/>
                  <a:gd name="T29" fmla="*/ 12 h 24"/>
                  <a:gd name="T30" fmla="*/ 0 w 330"/>
                  <a:gd name="T31" fmla="*/ 8 h 24"/>
                  <a:gd name="T32" fmla="*/ 4 w 330"/>
                  <a:gd name="T33" fmla="*/ 4 h 24"/>
                  <a:gd name="T34" fmla="*/ 8 w 330"/>
                  <a:gd name="T35" fmla="*/ 2 h 24"/>
                  <a:gd name="T36" fmla="*/ 14 w 330"/>
                  <a:gd name="T37" fmla="*/ 0 h 24"/>
                  <a:gd name="T38" fmla="*/ 316 w 330"/>
                  <a:gd name="T39" fmla="*/ 0 h 24"/>
                  <a:gd name="T40" fmla="*/ 316 w 330"/>
                  <a:gd name="T41" fmla="*/ 0 h 24"/>
                  <a:gd name="T42" fmla="*/ 322 w 330"/>
                  <a:gd name="T43" fmla="*/ 2 h 24"/>
                  <a:gd name="T44" fmla="*/ 326 w 330"/>
                  <a:gd name="T45" fmla="*/ 4 h 24"/>
                  <a:gd name="T46" fmla="*/ 330 w 330"/>
                  <a:gd name="T47" fmla="*/ 8 h 24"/>
                  <a:gd name="T48" fmla="*/ 330 w 330"/>
                  <a:gd name="T49" fmla="*/ 12 h 24"/>
                  <a:gd name="T50" fmla="*/ 330 w 330"/>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0" h="24">
                    <a:moveTo>
                      <a:pt x="330" y="12"/>
                    </a:moveTo>
                    <a:lnTo>
                      <a:pt x="330" y="12"/>
                    </a:lnTo>
                    <a:lnTo>
                      <a:pt x="330" y="12"/>
                    </a:lnTo>
                    <a:lnTo>
                      <a:pt x="330" y="18"/>
                    </a:lnTo>
                    <a:lnTo>
                      <a:pt x="326" y="20"/>
                    </a:lnTo>
                    <a:lnTo>
                      <a:pt x="322" y="24"/>
                    </a:lnTo>
                    <a:lnTo>
                      <a:pt x="316" y="24"/>
                    </a:lnTo>
                    <a:lnTo>
                      <a:pt x="14" y="24"/>
                    </a:lnTo>
                    <a:lnTo>
                      <a:pt x="14" y="24"/>
                    </a:lnTo>
                    <a:lnTo>
                      <a:pt x="8" y="24"/>
                    </a:lnTo>
                    <a:lnTo>
                      <a:pt x="4" y="20"/>
                    </a:lnTo>
                    <a:lnTo>
                      <a:pt x="0" y="18"/>
                    </a:lnTo>
                    <a:lnTo>
                      <a:pt x="0" y="12"/>
                    </a:lnTo>
                    <a:lnTo>
                      <a:pt x="0" y="12"/>
                    </a:lnTo>
                    <a:lnTo>
                      <a:pt x="0" y="12"/>
                    </a:lnTo>
                    <a:lnTo>
                      <a:pt x="0" y="8"/>
                    </a:lnTo>
                    <a:lnTo>
                      <a:pt x="4" y="4"/>
                    </a:lnTo>
                    <a:lnTo>
                      <a:pt x="8" y="2"/>
                    </a:lnTo>
                    <a:lnTo>
                      <a:pt x="14" y="0"/>
                    </a:lnTo>
                    <a:lnTo>
                      <a:pt x="316" y="0"/>
                    </a:lnTo>
                    <a:lnTo>
                      <a:pt x="316" y="0"/>
                    </a:lnTo>
                    <a:lnTo>
                      <a:pt x="322" y="2"/>
                    </a:lnTo>
                    <a:lnTo>
                      <a:pt x="326" y="4"/>
                    </a:lnTo>
                    <a:lnTo>
                      <a:pt x="330" y="8"/>
                    </a:lnTo>
                    <a:lnTo>
                      <a:pt x="330" y="12"/>
                    </a:lnTo>
                    <a:lnTo>
                      <a:pt x="33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pic>
        <p:nvPicPr>
          <p:cNvPr id="52" name="Picture 77" descr="F:\Trabajos\Envato\Graphic River\Mica PPT\mountains.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652150" y="4131539"/>
            <a:ext cx="7839701" cy="1032499"/>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613822"/>
            <a:ext cx="57150" cy="200025"/>
          </a:xfrm>
          <a:prstGeom prst="rect">
            <a:avLst/>
          </a:prstGeom>
          <a:noFill/>
          <a:extLst>
            <a:ext uri="{909E8E84-426E-40dd-AFC4-6F175D3DCCD1}">
              <a14:hiddenFill xmlns:a14="http://schemas.microsoft.com/office/drawing/2010/main">
                <a:solidFill>
                  <a:srgbClr val="FFFFFF"/>
                </a:solidFill>
              </a14:hiddenFill>
            </a:ext>
          </a:extLst>
        </p:spPr>
      </p:pic>
      <p:sp>
        <p:nvSpPr>
          <p:cNvPr id="58" name="文本框 57"/>
          <p:cNvSpPr txBox="1"/>
          <p:nvPr/>
        </p:nvSpPr>
        <p:spPr>
          <a:xfrm>
            <a:off x="1187624" y="1275606"/>
            <a:ext cx="7463351" cy="3293209"/>
          </a:xfrm>
          <a:prstGeom prst="rect">
            <a:avLst/>
          </a:prstGeom>
          <a:noFill/>
        </p:spPr>
        <p:txBody>
          <a:bodyPr wrap="square" rtlCol="0">
            <a:spAutoFit/>
          </a:bodyPr>
          <a:lstStyle/>
          <a:p>
            <a:r>
              <a:rPr lang="en-US" altLang="zh-CN" sz="1600" b="1" dirty="0"/>
              <a:t>Building on Informal Sector Savings and Credit Mechanisms: The Example of the Ghana </a:t>
            </a:r>
            <a:r>
              <a:rPr lang="en-US" altLang="zh-CN" sz="1600" b="1" dirty="0" err="1"/>
              <a:t>Susu</a:t>
            </a:r>
            <a:r>
              <a:rPr lang="en-US" altLang="zh-CN" sz="1600" b="1" dirty="0"/>
              <a:t> System </a:t>
            </a:r>
            <a:endParaRPr lang="en-US" altLang="zh-CN" sz="1600" b="1" dirty="0" smtClean="0"/>
          </a:p>
          <a:p>
            <a:endParaRPr lang="en-US" altLang="zh-CN" sz="1600" b="1" dirty="0" smtClean="0"/>
          </a:p>
          <a:p>
            <a:r>
              <a:rPr lang="en-US" altLang="zh-CN" sz="1600" b="1" dirty="0" smtClean="0"/>
              <a:t>1. </a:t>
            </a:r>
            <a:r>
              <a:rPr lang="en-US" altLang="zh-CN" sz="1600" b="1" dirty="0" err="1" smtClean="0"/>
              <a:t>Susu</a:t>
            </a:r>
            <a:r>
              <a:rPr lang="en-US" altLang="zh-CN" sz="1600" b="1" dirty="0" smtClean="0"/>
              <a:t> collectors: </a:t>
            </a:r>
            <a:r>
              <a:rPr lang="en-US" altLang="zh-CN" sz="1600" dirty="0"/>
              <a:t>offer a saving vehicle by collecting daily amounts voluntarily saved by their clients, which they returned at the end of the month, minus one day’s amount as a commission. The </a:t>
            </a:r>
            <a:r>
              <a:rPr lang="en-US" altLang="zh-CN" sz="1600" dirty="0" err="1"/>
              <a:t>susu</a:t>
            </a:r>
            <a:r>
              <a:rPr lang="en-US" altLang="zh-CN" sz="1600" dirty="0"/>
              <a:t> collector function was expanded by licensed MFIs with “Mobile Banking” services working as a collector going locally to mobilize savings and offering additional </a:t>
            </a:r>
            <a:r>
              <a:rPr lang="en-US" altLang="zh-CN" sz="1600" dirty="0" smtClean="0"/>
              <a:t>services</a:t>
            </a:r>
          </a:p>
          <a:p>
            <a:endParaRPr lang="en-US" altLang="zh-CN" sz="1600" dirty="0"/>
          </a:p>
          <a:p>
            <a:r>
              <a:rPr lang="en-US" altLang="zh-CN" sz="1600" b="1" dirty="0" smtClean="0"/>
              <a:t>2. </a:t>
            </a:r>
            <a:r>
              <a:rPr lang="en-US" altLang="zh-CN" sz="1600" b="1" dirty="0" err="1" smtClean="0"/>
              <a:t>Susu</a:t>
            </a:r>
            <a:r>
              <a:rPr lang="en-US" altLang="zh-CN" sz="1600" b="1" dirty="0" smtClean="0"/>
              <a:t> associations: </a:t>
            </a:r>
            <a:r>
              <a:rPr lang="en-US" altLang="zh-CN" sz="1600" dirty="0"/>
              <a:t>are either (</a:t>
            </a:r>
            <a:r>
              <a:rPr lang="en-US" altLang="zh-CN" sz="1600" dirty="0" err="1"/>
              <a:t>i</a:t>
            </a:r>
            <a:r>
              <a:rPr lang="en-US" altLang="zh-CN" sz="1600" dirty="0"/>
              <a:t>) rotating (ROSCAs), that is, they collect savings from their members and allocate them to each member in turn, or (ii) accumulating, which allow regular contributions to be accumulated, to cover the lump sum costs of such special future events as funerals. </a:t>
            </a:r>
            <a:endParaRPr lang="en-US" altLang="zh-CN" sz="1600" dirty="0" smtClean="0"/>
          </a:p>
        </p:txBody>
      </p:sp>
      <p:pic>
        <p:nvPicPr>
          <p:cNvPr id="2058" name="Picture 1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57150" cy="200025"/>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30"/>
          <p:cNvSpPr>
            <a:spLocks noChangeArrowheads="1"/>
          </p:cNvSpPr>
          <p:nvPr/>
        </p:nvSpPr>
        <p:spPr bwMode="auto">
          <a:xfrm>
            <a:off x="3718936" y="287449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060" name="Rectangle 31"/>
          <p:cNvSpPr>
            <a:spLocks noChangeArrowheads="1"/>
          </p:cNvSpPr>
          <p:nvPr/>
        </p:nvSpPr>
        <p:spPr bwMode="auto">
          <a:xfrm>
            <a:off x="3718936" y="3470139"/>
            <a:ext cx="8258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2" name="Rectangle 32"/>
          <p:cNvSpPr>
            <a:spLocks noChangeArrowheads="1"/>
          </p:cNvSpPr>
          <p:nvPr/>
        </p:nvSpPr>
        <p:spPr bwMode="auto">
          <a:xfrm>
            <a:off x="3718936" y="3870189"/>
            <a:ext cx="6655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3" name="Rectangle 33"/>
          <p:cNvSpPr>
            <a:spLocks noChangeArrowheads="1"/>
          </p:cNvSpPr>
          <p:nvPr/>
        </p:nvSpPr>
        <p:spPr bwMode="auto">
          <a:xfrm>
            <a:off x="3718936" y="45318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47835493"/>
      </p:ext>
    </p:extLst>
  </p:cSld>
  <p:clrMapOvr>
    <a:masterClrMapping/>
  </p:clrMapOvr>
  <mc:AlternateContent xmlns:mc="http://schemas.openxmlformats.org/markup-compatibility/2006" xmlns:p14="http://schemas.microsoft.com/office/powerpoint/2010/main">
    <mc:Choice Requires="p14">
      <p:transition spd="slow" p14:dur="1600" advTm="11111">
        <p14:gallery dir="l"/>
      </p:transition>
    </mc:Choice>
    <mc:Fallback xmlns="">
      <p:transition spd="slow" advTm="11111">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2"/>
          <p:cNvSpPr txBox="1"/>
          <p:nvPr/>
        </p:nvSpPr>
        <p:spPr>
          <a:xfrm>
            <a:off x="1367730" y="250560"/>
            <a:ext cx="5756842" cy="430887"/>
          </a:xfrm>
          <a:prstGeom prst="rect">
            <a:avLst/>
          </a:prstGeom>
          <a:noFill/>
        </p:spPr>
        <p:txBody>
          <a:bodyPr wrap="none" rtlCol="0">
            <a:spAutoFit/>
          </a:bodyPr>
          <a:lstStyle/>
          <a:p>
            <a:r>
              <a:rPr lang="en-US" altLang="zh-CN" sz="2200" dirty="0">
                <a:solidFill>
                  <a:srgbClr val="292928"/>
                </a:solidFill>
              </a:rPr>
              <a:t>2</a:t>
            </a:r>
            <a:r>
              <a:rPr lang="en-US" altLang="zh-CN" sz="2200" b="1" dirty="0">
                <a:solidFill>
                  <a:srgbClr val="292928"/>
                </a:solidFill>
              </a:rPr>
              <a:t>. Deposit Collection &amp; Credit Extension in MFIs</a:t>
            </a:r>
            <a:endParaRPr lang="zh-CN" altLang="en-US" sz="2200" b="1" dirty="0">
              <a:solidFill>
                <a:srgbClr val="292928"/>
              </a:solidFill>
            </a:endParaRPr>
          </a:p>
        </p:txBody>
      </p:sp>
      <p:sp>
        <p:nvSpPr>
          <p:cNvPr id="36" name="矩形 35"/>
          <p:cNvSpPr/>
          <p:nvPr/>
        </p:nvSpPr>
        <p:spPr>
          <a:xfrm>
            <a:off x="1467064" y="758262"/>
            <a:ext cx="5303756" cy="338554"/>
          </a:xfrm>
          <a:prstGeom prst="rect">
            <a:avLst/>
          </a:prstGeom>
        </p:spPr>
        <p:txBody>
          <a:bodyPr wrap="none">
            <a:spAutoFit/>
          </a:bodyPr>
          <a:lstStyle/>
          <a:p>
            <a:r>
              <a:rPr lang="en-US" altLang="zh-CN" sz="1600" dirty="0">
                <a:solidFill>
                  <a:srgbClr val="292928"/>
                </a:solidFill>
              </a:rPr>
              <a:t>2.2 </a:t>
            </a:r>
            <a:r>
              <a:rPr lang="en-US" altLang="zh-CN" sz="1600" dirty="0"/>
              <a:t>Formalizing Informal Methods of Financial Intermediation </a:t>
            </a:r>
          </a:p>
        </p:txBody>
      </p:sp>
      <p:grpSp>
        <p:nvGrpSpPr>
          <p:cNvPr id="37" name="组合 36"/>
          <p:cNvGrpSpPr/>
          <p:nvPr/>
        </p:nvGrpSpPr>
        <p:grpSpPr>
          <a:xfrm>
            <a:off x="307722" y="211406"/>
            <a:ext cx="898158" cy="875400"/>
            <a:chOff x="4641550" y="1440594"/>
            <a:chExt cx="587801" cy="587801"/>
          </a:xfrm>
        </p:grpSpPr>
        <p:grpSp>
          <p:nvGrpSpPr>
            <p:cNvPr id="38" name="组合 37"/>
            <p:cNvGrpSpPr/>
            <p:nvPr/>
          </p:nvGrpSpPr>
          <p:grpSpPr>
            <a:xfrm>
              <a:off x="4641550" y="1440594"/>
              <a:ext cx="587801" cy="587801"/>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4795215" y="1597882"/>
              <a:ext cx="286520" cy="248944"/>
              <a:chOff x="2601913" y="584200"/>
              <a:chExt cx="581025" cy="504825"/>
            </a:xfrm>
            <a:solidFill>
              <a:schemeClr val="accent1"/>
            </a:solidFill>
          </p:grpSpPr>
          <p:sp>
            <p:nvSpPr>
              <p:cNvPr id="40" name="Freeform 21"/>
              <p:cNvSpPr>
                <a:spLocks/>
              </p:cNvSpPr>
              <p:nvPr/>
            </p:nvSpPr>
            <p:spPr bwMode="auto">
              <a:xfrm>
                <a:off x="2601913" y="1054100"/>
                <a:ext cx="581025" cy="34925"/>
              </a:xfrm>
              <a:custGeom>
                <a:avLst/>
                <a:gdLst>
                  <a:gd name="T0" fmla="*/ 352 w 366"/>
                  <a:gd name="T1" fmla="*/ 0 h 22"/>
                  <a:gd name="T2" fmla="*/ 14 w 366"/>
                  <a:gd name="T3" fmla="*/ 0 h 22"/>
                  <a:gd name="T4" fmla="*/ 14 w 366"/>
                  <a:gd name="T5" fmla="*/ 0 h 22"/>
                  <a:gd name="T6" fmla="*/ 8 w 366"/>
                  <a:gd name="T7" fmla="*/ 0 h 22"/>
                  <a:gd name="T8" fmla="*/ 4 w 366"/>
                  <a:gd name="T9" fmla="*/ 2 h 22"/>
                  <a:gd name="T10" fmla="*/ 0 w 366"/>
                  <a:gd name="T11" fmla="*/ 6 h 22"/>
                  <a:gd name="T12" fmla="*/ 0 w 366"/>
                  <a:gd name="T13" fmla="*/ 10 h 22"/>
                  <a:gd name="T14" fmla="*/ 0 w 366"/>
                  <a:gd name="T15" fmla="*/ 12 h 22"/>
                  <a:gd name="T16" fmla="*/ 0 w 366"/>
                  <a:gd name="T17" fmla="*/ 12 h 22"/>
                  <a:gd name="T18" fmla="*/ 0 w 366"/>
                  <a:gd name="T19" fmla="*/ 16 h 22"/>
                  <a:gd name="T20" fmla="*/ 4 w 366"/>
                  <a:gd name="T21" fmla="*/ 20 h 22"/>
                  <a:gd name="T22" fmla="*/ 8 w 366"/>
                  <a:gd name="T23" fmla="*/ 22 h 22"/>
                  <a:gd name="T24" fmla="*/ 14 w 366"/>
                  <a:gd name="T25" fmla="*/ 22 h 22"/>
                  <a:gd name="T26" fmla="*/ 352 w 366"/>
                  <a:gd name="T27" fmla="*/ 22 h 22"/>
                  <a:gd name="T28" fmla="*/ 352 w 366"/>
                  <a:gd name="T29" fmla="*/ 22 h 22"/>
                  <a:gd name="T30" fmla="*/ 358 w 366"/>
                  <a:gd name="T31" fmla="*/ 22 h 22"/>
                  <a:gd name="T32" fmla="*/ 362 w 366"/>
                  <a:gd name="T33" fmla="*/ 20 h 22"/>
                  <a:gd name="T34" fmla="*/ 366 w 366"/>
                  <a:gd name="T35" fmla="*/ 16 h 22"/>
                  <a:gd name="T36" fmla="*/ 366 w 366"/>
                  <a:gd name="T37" fmla="*/ 12 h 22"/>
                  <a:gd name="T38" fmla="*/ 366 w 366"/>
                  <a:gd name="T39" fmla="*/ 10 h 22"/>
                  <a:gd name="T40" fmla="*/ 366 w 366"/>
                  <a:gd name="T41" fmla="*/ 10 h 22"/>
                  <a:gd name="T42" fmla="*/ 366 w 366"/>
                  <a:gd name="T43" fmla="*/ 6 h 22"/>
                  <a:gd name="T44" fmla="*/ 362 w 366"/>
                  <a:gd name="T45" fmla="*/ 2 h 22"/>
                  <a:gd name="T46" fmla="*/ 358 w 366"/>
                  <a:gd name="T47" fmla="*/ 0 h 22"/>
                  <a:gd name="T48" fmla="*/ 352 w 366"/>
                  <a:gd name="T49" fmla="*/ 0 h 22"/>
                  <a:gd name="T50" fmla="*/ 352 w 36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6" h="22">
                    <a:moveTo>
                      <a:pt x="352" y="0"/>
                    </a:moveTo>
                    <a:lnTo>
                      <a:pt x="14" y="0"/>
                    </a:lnTo>
                    <a:lnTo>
                      <a:pt x="14" y="0"/>
                    </a:lnTo>
                    <a:lnTo>
                      <a:pt x="8" y="0"/>
                    </a:lnTo>
                    <a:lnTo>
                      <a:pt x="4" y="2"/>
                    </a:lnTo>
                    <a:lnTo>
                      <a:pt x="0" y="6"/>
                    </a:lnTo>
                    <a:lnTo>
                      <a:pt x="0" y="10"/>
                    </a:lnTo>
                    <a:lnTo>
                      <a:pt x="0" y="12"/>
                    </a:lnTo>
                    <a:lnTo>
                      <a:pt x="0" y="12"/>
                    </a:lnTo>
                    <a:lnTo>
                      <a:pt x="0" y="16"/>
                    </a:lnTo>
                    <a:lnTo>
                      <a:pt x="4" y="20"/>
                    </a:lnTo>
                    <a:lnTo>
                      <a:pt x="8" y="22"/>
                    </a:lnTo>
                    <a:lnTo>
                      <a:pt x="14" y="22"/>
                    </a:lnTo>
                    <a:lnTo>
                      <a:pt x="352" y="22"/>
                    </a:lnTo>
                    <a:lnTo>
                      <a:pt x="352" y="22"/>
                    </a:lnTo>
                    <a:lnTo>
                      <a:pt x="358" y="22"/>
                    </a:lnTo>
                    <a:lnTo>
                      <a:pt x="362" y="20"/>
                    </a:lnTo>
                    <a:lnTo>
                      <a:pt x="366" y="16"/>
                    </a:lnTo>
                    <a:lnTo>
                      <a:pt x="366" y="12"/>
                    </a:lnTo>
                    <a:lnTo>
                      <a:pt x="366" y="10"/>
                    </a:lnTo>
                    <a:lnTo>
                      <a:pt x="366" y="10"/>
                    </a:lnTo>
                    <a:lnTo>
                      <a:pt x="366" y="6"/>
                    </a:lnTo>
                    <a:lnTo>
                      <a:pt x="362" y="2"/>
                    </a:lnTo>
                    <a:lnTo>
                      <a:pt x="358" y="0"/>
                    </a:lnTo>
                    <a:lnTo>
                      <a:pt x="352" y="0"/>
                    </a:lnTo>
                    <a:lnTo>
                      <a:pt x="3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
              <p:cNvSpPr>
                <a:spLocks noEditPoints="1"/>
              </p:cNvSpPr>
              <p:nvPr/>
            </p:nvSpPr>
            <p:spPr bwMode="auto">
              <a:xfrm>
                <a:off x="2687638" y="752475"/>
                <a:ext cx="409575" cy="206375"/>
              </a:xfrm>
              <a:custGeom>
                <a:avLst/>
                <a:gdLst>
                  <a:gd name="T0" fmla="*/ 118 w 258"/>
                  <a:gd name="T1" fmla="*/ 0 h 130"/>
                  <a:gd name="T2" fmla="*/ 112 w 258"/>
                  <a:gd name="T3" fmla="*/ 2 h 130"/>
                  <a:gd name="T4" fmla="*/ 104 w 258"/>
                  <a:gd name="T5" fmla="*/ 8 h 130"/>
                  <a:gd name="T6" fmla="*/ 104 w 258"/>
                  <a:gd name="T7" fmla="*/ 116 h 130"/>
                  <a:gd name="T8" fmla="*/ 104 w 258"/>
                  <a:gd name="T9" fmla="*/ 122 h 130"/>
                  <a:gd name="T10" fmla="*/ 112 w 258"/>
                  <a:gd name="T11" fmla="*/ 128 h 130"/>
                  <a:gd name="T12" fmla="*/ 140 w 258"/>
                  <a:gd name="T13" fmla="*/ 130 h 130"/>
                  <a:gd name="T14" fmla="*/ 146 w 258"/>
                  <a:gd name="T15" fmla="*/ 128 h 130"/>
                  <a:gd name="T16" fmla="*/ 154 w 258"/>
                  <a:gd name="T17" fmla="*/ 122 h 130"/>
                  <a:gd name="T18" fmla="*/ 154 w 258"/>
                  <a:gd name="T19" fmla="*/ 14 h 130"/>
                  <a:gd name="T20" fmla="*/ 154 w 258"/>
                  <a:gd name="T21" fmla="*/ 8 h 130"/>
                  <a:gd name="T22" fmla="*/ 146 w 258"/>
                  <a:gd name="T23" fmla="*/ 2 h 130"/>
                  <a:gd name="T24" fmla="*/ 140 w 258"/>
                  <a:gd name="T25" fmla="*/ 0 h 130"/>
                  <a:gd name="T26" fmla="*/ 14 w 258"/>
                  <a:gd name="T27" fmla="*/ 0 h 130"/>
                  <a:gd name="T28" fmla="*/ 8 w 258"/>
                  <a:gd name="T29" fmla="*/ 2 h 130"/>
                  <a:gd name="T30" fmla="*/ 2 w 258"/>
                  <a:gd name="T31" fmla="*/ 8 h 130"/>
                  <a:gd name="T32" fmla="*/ 0 w 258"/>
                  <a:gd name="T33" fmla="*/ 116 h 130"/>
                  <a:gd name="T34" fmla="*/ 2 w 258"/>
                  <a:gd name="T35" fmla="*/ 122 h 130"/>
                  <a:gd name="T36" fmla="*/ 8 w 258"/>
                  <a:gd name="T37" fmla="*/ 128 h 130"/>
                  <a:gd name="T38" fmla="*/ 38 w 258"/>
                  <a:gd name="T39" fmla="*/ 130 h 130"/>
                  <a:gd name="T40" fmla="*/ 42 w 258"/>
                  <a:gd name="T41" fmla="*/ 128 h 130"/>
                  <a:gd name="T42" fmla="*/ 50 w 258"/>
                  <a:gd name="T43" fmla="*/ 122 h 130"/>
                  <a:gd name="T44" fmla="*/ 52 w 258"/>
                  <a:gd name="T45" fmla="*/ 14 h 130"/>
                  <a:gd name="T46" fmla="*/ 50 w 258"/>
                  <a:gd name="T47" fmla="*/ 8 h 130"/>
                  <a:gd name="T48" fmla="*/ 42 w 258"/>
                  <a:gd name="T49" fmla="*/ 2 h 130"/>
                  <a:gd name="T50" fmla="*/ 38 w 258"/>
                  <a:gd name="T51" fmla="*/ 0 h 130"/>
                  <a:gd name="T52" fmla="*/ 220 w 258"/>
                  <a:gd name="T53" fmla="*/ 0 h 130"/>
                  <a:gd name="T54" fmla="*/ 216 w 258"/>
                  <a:gd name="T55" fmla="*/ 2 h 130"/>
                  <a:gd name="T56" fmla="*/ 208 w 258"/>
                  <a:gd name="T57" fmla="*/ 8 h 130"/>
                  <a:gd name="T58" fmla="*/ 206 w 258"/>
                  <a:gd name="T59" fmla="*/ 116 h 130"/>
                  <a:gd name="T60" fmla="*/ 208 w 258"/>
                  <a:gd name="T61" fmla="*/ 122 h 130"/>
                  <a:gd name="T62" fmla="*/ 216 w 258"/>
                  <a:gd name="T63" fmla="*/ 128 h 130"/>
                  <a:gd name="T64" fmla="*/ 244 w 258"/>
                  <a:gd name="T65" fmla="*/ 130 h 130"/>
                  <a:gd name="T66" fmla="*/ 250 w 258"/>
                  <a:gd name="T67" fmla="*/ 128 h 130"/>
                  <a:gd name="T68" fmla="*/ 256 w 258"/>
                  <a:gd name="T69" fmla="*/ 122 h 130"/>
                  <a:gd name="T70" fmla="*/ 258 w 258"/>
                  <a:gd name="T71" fmla="*/ 14 h 130"/>
                  <a:gd name="T72" fmla="*/ 256 w 258"/>
                  <a:gd name="T73" fmla="*/ 8 h 130"/>
                  <a:gd name="T74" fmla="*/ 250 w 258"/>
                  <a:gd name="T75" fmla="*/ 2 h 130"/>
                  <a:gd name="T76" fmla="*/ 244 w 258"/>
                  <a:gd name="T7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 h="130">
                    <a:moveTo>
                      <a:pt x="140" y="0"/>
                    </a:moveTo>
                    <a:lnTo>
                      <a:pt x="118" y="0"/>
                    </a:lnTo>
                    <a:lnTo>
                      <a:pt x="118" y="0"/>
                    </a:lnTo>
                    <a:lnTo>
                      <a:pt x="112" y="2"/>
                    </a:lnTo>
                    <a:lnTo>
                      <a:pt x="108" y="4"/>
                    </a:lnTo>
                    <a:lnTo>
                      <a:pt x="104" y="8"/>
                    </a:lnTo>
                    <a:lnTo>
                      <a:pt x="104" y="14"/>
                    </a:lnTo>
                    <a:lnTo>
                      <a:pt x="104" y="116"/>
                    </a:lnTo>
                    <a:lnTo>
                      <a:pt x="104" y="116"/>
                    </a:lnTo>
                    <a:lnTo>
                      <a:pt x="104" y="122"/>
                    </a:lnTo>
                    <a:lnTo>
                      <a:pt x="108" y="126"/>
                    </a:lnTo>
                    <a:lnTo>
                      <a:pt x="112" y="128"/>
                    </a:lnTo>
                    <a:lnTo>
                      <a:pt x="118" y="130"/>
                    </a:lnTo>
                    <a:lnTo>
                      <a:pt x="140" y="130"/>
                    </a:lnTo>
                    <a:lnTo>
                      <a:pt x="140" y="130"/>
                    </a:lnTo>
                    <a:lnTo>
                      <a:pt x="146" y="128"/>
                    </a:lnTo>
                    <a:lnTo>
                      <a:pt x="150" y="126"/>
                    </a:lnTo>
                    <a:lnTo>
                      <a:pt x="154" y="122"/>
                    </a:lnTo>
                    <a:lnTo>
                      <a:pt x="154" y="116"/>
                    </a:lnTo>
                    <a:lnTo>
                      <a:pt x="154" y="14"/>
                    </a:lnTo>
                    <a:lnTo>
                      <a:pt x="154" y="14"/>
                    </a:lnTo>
                    <a:lnTo>
                      <a:pt x="154" y="8"/>
                    </a:lnTo>
                    <a:lnTo>
                      <a:pt x="150" y="4"/>
                    </a:lnTo>
                    <a:lnTo>
                      <a:pt x="146" y="2"/>
                    </a:lnTo>
                    <a:lnTo>
                      <a:pt x="140" y="0"/>
                    </a:lnTo>
                    <a:lnTo>
                      <a:pt x="140" y="0"/>
                    </a:lnTo>
                    <a:close/>
                    <a:moveTo>
                      <a:pt x="38" y="0"/>
                    </a:moveTo>
                    <a:lnTo>
                      <a:pt x="14" y="0"/>
                    </a:lnTo>
                    <a:lnTo>
                      <a:pt x="14" y="0"/>
                    </a:lnTo>
                    <a:lnTo>
                      <a:pt x="8" y="2"/>
                    </a:lnTo>
                    <a:lnTo>
                      <a:pt x="4" y="4"/>
                    </a:lnTo>
                    <a:lnTo>
                      <a:pt x="2" y="8"/>
                    </a:lnTo>
                    <a:lnTo>
                      <a:pt x="0" y="14"/>
                    </a:lnTo>
                    <a:lnTo>
                      <a:pt x="0" y="116"/>
                    </a:lnTo>
                    <a:lnTo>
                      <a:pt x="0" y="116"/>
                    </a:lnTo>
                    <a:lnTo>
                      <a:pt x="2" y="122"/>
                    </a:lnTo>
                    <a:lnTo>
                      <a:pt x="4" y="126"/>
                    </a:lnTo>
                    <a:lnTo>
                      <a:pt x="8" y="128"/>
                    </a:lnTo>
                    <a:lnTo>
                      <a:pt x="14" y="130"/>
                    </a:lnTo>
                    <a:lnTo>
                      <a:pt x="38" y="130"/>
                    </a:lnTo>
                    <a:lnTo>
                      <a:pt x="38" y="130"/>
                    </a:lnTo>
                    <a:lnTo>
                      <a:pt x="42" y="128"/>
                    </a:lnTo>
                    <a:lnTo>
                      <a:pt x="48" y="126"/>
                    </a:lnTo>
                    <a:lnTo>
                      <a:pt x="50" y="122"/>
                    </a:lnTo>
                    <a:lnTo>
                      <a:pt x="52" y="116"/>
                    </a:lnTo>
                    <a:lnTo>
                      <a:pt x="52" y="14"/>
                    </a:lnTo>
                    <a:lnTo>
                      <a:pt x="52" y="14"/>
                    </a:lnTo>
                    <a:lnTo>
                      <a:pt x="50" y="8"/>
                    </a:lnTo>
                    <a:lnTo>
                      <a:pt x="48" y="4"/>
                    </a:lnTo>
                    <a:lnTo>
                      <a:pt x="42" y="2"/>
                    </a:lnTo>
                    <a:lnTo>
                      <a:pt x="38" y="0"/>
                    </a:lnTo>
                    <a:lnTo>
                      <a:pt x="38" y="0"/>
                    </a:lnTo>
                    <a:close/>
                    <a:moveTo>
                      <a:pt x="244" y="0"/>
                    </a:moveTo>
                    <a:lnTo>
                      <a:pt x="220" y="0"/>
                    </a:lnTo>
                    <a:lnTo>
                      <a:pt x="220" y="0"/>
                    </a:lnTo>
                    <a:lnTo>
                      <a:pt x="216" y="2"/>
                    </a:lnTo>
                    <a:lnTo>
                      <a:pt x="210" y="4"/>
                    </a:lnTo>
                    <a:lnTo>
                      <a:pt x="208" y="8"/>
                    </a:lnTo>
                    <a:lnTo>
                      <a:pt x="206" y="14"/>
                    </a:lnTo>
                    <a:lnTo>
                      <a:pt x="206" y="116"/>
                    </a:lnTo>
                    <a:lnTo>
                      <a:pt x="206" y="116"/>
                    </a:lnTo>
                    <a:lnTo>
                      <a:pt x="208" y="122"/>
                    </a:lnTo>
                    <a:lnTo>
                      <a:pt x="210" y="126"/>
                    </a:lnTo>
                    <a:lnTo>
                      <a:pt x="216" y="128"/>
                    </a:lnTo>
                    <a:lnTo>
                      <a:pt x="220" y="130"/>
                    </a:lnTo>
                    <a:lnTo>
                      <a:pt x="244" y="130"/>
                    </a:lnTo>
                    <a:lnTo>
                      <a:pt x="244" y="130"/>
                    </a:lnTo>
                    <a:lnTo>
                      <a:pt x="250" y="128"/>
                    </a:lnTo>
                    <a:lnTo>
                      <a:pt x="254" y="126"/>
                    </a:lnTo>
                    <a:lnTo>
                      <a:pt x="256" y="122"/>
                    </a:lnTo>
                    <a:lnTo>
                      <a:pt x="258" y="116"/>
                    </a:lnTo>
                    <a:lnTo>
                      <a:pt x="258" y="14"/>
                    </a:lnTo>
                    <a:lnTo>
                      <a:pt x="258" y="14"/>
                    </a:lnTo>
                    <a:lnTo>
                      <a:pt x="256" y="8"/>
                    </a:lnTo>
                    <a:lnTo>
                      <a:pt x="254" y="4"/>
                    </a:lnTo>
                    <a:lnTo>
                      <a:pt x="250" y="2"/>
                    </a:lnTo>
                    <a:lnTo>
                      <a:pt x="244" y="0"/>
                    </a:lnTo>
                    <a:lnTo>
                      <a:pt x="2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3"/>
              <p:cNvSpPr>
                <a:spLocks/>
              </p:cNvSpPr>
              <p:nvPr/>
            </p:nvSpPr>
            <p:spPr bwMode="auto">
              <a:xfrm>
                <a:off x="2601913" y="584200"/>
                <a:ext cx="581025" cy="136525"/>
              </a:xfrm>
              <a:custGeom>
                <a:avLst/>
                <a:gdLst>
                  <a:gd name="T0" fmla="*/ 358 w 366"/>
                  <a:gd name="T1" fmla="*/ 66 h 86"/>
                  <a:gd name="T2" fmla="*/ 186 w 366"/>
                  <a:gd name="T3" fmla="*/ 0 h 86"/>
                  <a:gd name="T4" fmla="*/ 186 w 366"/>
                  <a:gd name="T5" fmla="*/ 0 h 86"/>
                  <a:gd name="T6" fmla="*/ 180 w 366"/>
                  <a:gd name="T7" fmla="*/ 0 h 86"/>
                  <a:gd name="T8" fmla="*/ 8 w 366"/>
                  <a:gd name="T9" fmla="*/ 66 h 86"/>
                  <a:gd name="T10" fmla="*/ 8 w 366"/>
                  <a:gd name="T11" fmla="*/ 66 h 86"/>
                  <a:gd name="T12" fmla="*/ 4 w 366"/>
                  <a:gd name="T13" fmla="*/ 68 h 86"/>
                  <a:gd name="T14" fmla="*/ 2 w 366"/>
                  <a:gd name="T15" fmla="*/ 70 h 86"/>
                  <a:gd name="T16" fmla="*/ 0 w 366"/>
                  <a:gd name="T17" fmla="*/ 74 h 86"/>
                  <a:gd name="T18" fmla="*/ 0 w 366"/>
                  <a:gd name="T19" fmla="*/ 78 h 86"/>
                  <a:gd name="T20" fmla="*/ 0 w 366"/>
                  <a:gd name="T21" fmla="*/ 78 h 86"/>
                  <a:gd name="T22" fmla="*/ 2 w 366"/>
                  <a:gd name="T23" fmla="*/ 80 h 86"/>
                  <a:gd name="T24" fmla="*/ 4 w 366"/>
                  <a:gd name="T25" fmla="*/ 82 h 86"/>
                  <a:gd name="T26" fmla="*/ 6 w 366"/>
                  <a:gd name="T27" fmla="*/ 84 h 86"/>
                  <a:gd name="T28" fmla="*/ 10 w 366"/>
                  <a:gd name="T29" fmla="*/ 86 h 86"/>
                  <a:gd name="T30" fmla="*/ 356 w 366"/>
                  <a:gd name="T31" fmla="*/ 86 h 86"/>
                  <a:gd name="T32" fmla="*/ 356 w 366"/>
                  <a:gd name="T33" fmla="*/ 86 h 86"/>
                  <a:gd name="T34" fmla="*/ 360 w 366"/>
                  <a:gd name="T35" fmla="*/ 84 h 86"/>
                  <a:gd name="T36" fmla="*/ 362 w 366"/>
                  <a:gd name="T37" fmla="*/ 82 h 86"/>
                  <a:gd name="T38" fmla="*/ 364 w 366"/>
                  <a:gd name="T39" fmla="*/ 80 h 86"/>
                  <a:gd name="T40" fmla="*/ 366 w 366"/>
                  <a:gd name="T41" fmla="*/ 78 h 86"/>
                  <a:gd name="T42" fmla="*/ 366 w 366"/>
                  <a:gd name="T43" fmla="*/ 78 h 86"/>
                  <a:gd name="T44" fmla="*/ 366 w 366"/>
                  <a:gd name="T45" fmla="*/ 74 h 86"/>
                  <a:gd name="T46" fmla="*/ 364 w 366"/>
                  <a:gd name="T47" fmla="*/ 70 h 86"/>
                  <a:gd name="T48" fmla="*/ 362 w 366"/>
                  <a:gd name="T49" fmla="*/ 68 h 86"/>
                  <a:gd name="T50" fmla="*/ 358 w 366"/>
                  <a:gd name="T51" fmla="*/ 66 h 86"/>
                  <a:gd name="T52" fmla="*/ 358 w 366"/>
                  <a:gd name="T53"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6" h="86">
                    <a:moveTo>
                      <a:pt x="358" y="66"/>
                    </a:moveTo>
                    <a:lnTo>
                      <a:pt x="186" y="0"/>
                    </a:lnTo>
                    <a:lnTo>
                      <a:pt x="186" y="0"/>
                    </a:lnTo>
                    <a:lnTo>
                      <a:pt x="180" y="0"/>
                    </a:lnTo>
                    <a:lnTo>
                      <a:pt x="8" y="66"/>
                    </a:lnTo>
                    <a:lnTo>
                      <a:pt x="8" y="66"/>
                    </a:lnTo>
                    <a:lnTo>
                      <a:pt x="4" y="68"/>
                    </a:lnTo>
                    <a:lnTo>
                      <a:pt x="2" y="70"/>
                    </a:lnTo>
                    <a:lnTo>
                      <a:pt x="0" y="74"/>
                    </a:lnTo>
                    <a:lnTo>
                      <a:pt x="0" y="78"/>
                    </a:lnTo>
                    <a:lnTo>
                      <a:pt x="0" y="78"/>
                    </a:lnTo>
                    <a:lnTo>
                      <a:pt x="2" y="80"/>
                    </a:lnTo>
                    <a:lnTo>
                      <a:pt x="4" y="82"/>
                    </a:lnTo>
                    <a:lnTo>
                      <a:pt x="6" y="84"/>
                    </a:lnTo>
                    <a:lnTo>
                      <a:pt x="10" y="86"/>
                    </a:lnTo>
                    <a:lnTo>
                      <a:pt x="356" y="86"/>
                    </a:lnTo>
                    <a:lnTo>
                      <a:pt x="356" y="86"/>
                    </a:lnTo>
                    <a:lnTo>
                      <a:pt x="360" y="84"/>
                    </a:lnTo>
                    <a:lnTo>
                      <a:pt x="362" y="82"/>
                    </a:lnTo>
                    <a:lnTo>
                      <a:pt x="364" y="80"/>
                    </a:lnTo>
                    <a:lnTo>
                      <a:pt x="366" y="78"/>
                    </a:lnTo>
                    <a:lnTo>
                      <a:pt x="366" y="78"/>
                    </a:lnTo>
                    <a:lnTo>
                      <a:pt x="366" y="74"/>
                    </a:lnTo>
                    <a:lnTo>
                      <a:pt x="364" y="70"/>
                    </a:lnTo>
                    <a:lnTo>
                      <a:pt x="362" y="68"/>
                    </a:lnTo>
                    <a:lnTo>
                      <a:pt x="358" y="66"/>
                    </a:lnTo>
                    <a:lnTo>
                      <a:pt x="35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84"/>
              <p:cNvSpPr>
                <a:spLocks/>
              </p:cNvSpPr>
              <p:nvPr/>
            </p:nvSpPr>
            <p:spPr bwMode="auto">
              <a:xfrm>
                <a:off x="2630488" y="987425"/>
                <a:ext cx="523875" cy="38100"/>
              </a:xfrm>
              <a:custGeom>
                <a:avLst/>
                <a:gdLst>
                  <a:gd name="T0" fmla="*/ 330 w 330"/>
                  <a:gd name="T1" fmla="*/ 12 h 24"/>
                  <a:gd name="T2" fmla="*/ 330 w 330"/>
                  <a:gd name="T3" fmla="*/ 12 h 24"/>
                  <a:gd name="T4" fmla="*/ 330 w 330"/>
                  <a:gd name="T5" fmla="*/ 12 h 24"/>
                  <a:gd name="T6" fmla="*/ 330 w 330"/>
                  <a:gd name="T7" fmla="*/ 18 h 24"/>
                  <a:gd name="T8" fmla="*/ 326 w 330"/>
                  <a:gd name="T9" fmla="*/ 20 h 24"/>
                  <a:gd name="T10" fmla="*/ 322 w 330"/>
                  <a:gd name="T11" fmla="*/ 24 h 24"/>
                  <a:gd name="T12" fmla="*/ 316 w 330"/>
                  <a:gd name="T13" fmla="*/ 24 h 24"/>
                  <a:gd name="T14" fmla="*/ 14 w 330"/>
                  <a:gd name="T15" fmla="*/ 24 h 24"/>
                  <a:gd name="T16" fmla="*/ 14 w 330"/>
                  <a:gd name="T17" fmla="*/ 24 h 24"/>
                  <a:gd name="T18" fmla="*/ 8 w 330"/>
                  <a:gd name="T19" fmla="*/ 24 h 24"/>
                  <a:gd name="T20" fmla="*/ 4 w 330"/>
                  <a:gd name="T21" fmla="*/ 20 h 24"/>
                  <a:gd name="T22" fmla="*/ 0 w 330"/>
                  <a:gd name="T23" fmla="*/ 18 h 24"/>
                  <a:gd name="T24" fmla="*/ 0 w 330"/>
                  <a:gd name="T25" fmla="*/ 12 h 24"/>
                  <a:gd name="T26" fmla="*/ 0 w 330"/>
                  <a:gd name="T27" fmla="*/ 12 h 24"/>
                  <a:gd name="T28" fmla="*/ 0 w 330"/>
                  <a:gd name="T29" fmla="*/ 12 h 24"/>
                  <a:gd name="T30" fmla="*/ 0 w 330"/>
                  <a:gd name="T31" fmla="*/ 8 h 24"/>
                  <a:gd name="T32" fmla="*/ 4 w 330"/>
                  <a:gd name="T33" fmla="*/ 4 h 24"/>
                  <a:gd name="T34" fmla="*/ 8 w 330"/>
                  <a:gd name="T35" fmla="*/ 2 h 24"/>
                  <a:gd name="T36" fmla="*/ 14 w 330"/>
                  <a:gd name="T37" fmla="*/ 0 h 24"/>
                  <a:gd name="T38" fmla="*/ 316 w 330"/>
                  <a:gd name="T39" fmla="*/ 0 h 24"/>
                  <a:gd name="T40" fmla="*/ 316 w 330"/>
                  <a:gd name="T41" fmla="*/ 0 h 24"/>
                  <a:gd name="T42" fmla="*/ 322 w 330"/>
                  <a:gd name="T43" fmla="*/ 2 h 24"/>
                  <a:gd name="T44" fmla="*/ 326 w 330"/>
                  <a:gd name="T45" fmla="*/ 4 h 24"/>
                  <a:gd name="T46" fmla="*/ 330 w 330"/>
                  <a:gd name="T47" fmla="*/ 8 h 24"/>
                  <a:gd name="T48" fmla="*/ 330 w 330"/>
                  <a:gd name="T49" fmla="*/ 12 h 24"/>
                  <a:gd name="T50" fmla="*/ 330 w 330"/>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0" h="24">
                    <a:moveTo>
                      <a:pt x="330" y="12"/>
                    </a:moveTo>
                    <a:lnTo>
                      <a:pt x="330" y="12"/>
                    </a:lnTo>
                    <a:lnTo>
                      <a:pt x="330" y="12"/>
                    </a:lnTo>
                    <a:lnTo>
                      <a:pt x="330" y="18"/>
                    </a:lnTo>
                    <a:lnTo>
                      <a:pt x="326" y="20"/>
                    </a:lnTo>
                    <a:lnTo>
                      <a:pt x="322" y="24"/>
                    </a:lnTo>
                    <a:lnTo>
                      <a:pt x="316" y="24"/>
                    </a:lnTo>
                    <a:lnTo>
                      <a:pt x="14" y="24"/>
                    </a:lnTo>
                    <a:lnTo>
                      <a:pt x="14" y="24"/>
                    </a:lnTo>
                    <a:lnTo>
                      <a:pt x="8" y="24"/>
                    </a:lnTo>
                    <a:lnTo>
                      <a:pt x="4" y="20"/>
                    </a:lnTo>
                    <a:lnTo>
                      <a:pt x="0" y="18"/>
                    </a:lnTo>
                    <a:lnTo>
                      <a:pt x="0" y="12"/>
                    </a:lnTo>
                    <a:lnTo>
                      <a:pt x="0" y="12"/>
                    </a:lnTo>
                    <a:lnTo>
                      <a:pt x="0" y="12"/>
                    </a:lnTo>
                    <a:lnTo>
                      <a:pt x="0" y="8"/>
                    </a:lnTo>
                    <a:lnTo>
                      <a:pt x="4" y="4"/>
                    </a:lnTo>
                    <a:lnTo>
                      <a:pt x="8" y="2"/>
                    </a:lnTo>
                    <a:lnTo>
                      <a:pt x="14" y="0"/>
                    </a:lnTo>
                    <a:lnTo>
                      <a:pt x="316" y="0"/>
                    </a:lnTo>
                    <a:lnTo>
                      <a:pt x="316" y="0"/>
                    </a:lnTo>
                    <a:lnTo>
                      <a:pt x="322" y="2"/>
                    </a:lnTo>
                    <a:lnTo>
                      <a:pt x="326" y="4"/>
                    </a:lnTo>
                    <a:lnTo>
                      <a:pt x="330" y="8"/>
                    </a:lnTo>
                    <a:lnTo>
                      <a:pt x="330" y="12"/>
                    </a:lnTo>
                    <a:lnTo>
                      <a:pt x="33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pic>
        <p:nvPicPr>
          <p:cNvPr id="52" name="Picture 77" descr="F:\Trabajos\Envato\Graphic River\Mica PPT\mountains.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652150" y="4131539"/>
            <a:ext cx="7839701" cy="1032499"/>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613822"/>
            <a:ext cx="57150" cy="200025"/>
          </a:xfrm>
          <a:prstGeom prst="rect">
            <a:avLst/>
          </a:prstGeom>
          <a:noFill/>
          <a:extLst>
            <a:ext uri="{909E8E84-426E-40dd-AFC4-6F175D3DCCD1}">
              <a14:hiddenFill xmlns:a14="http://schemas.microsoft.com/office/drawing/2010/main">
                <a:solidFill>
                  <a:srgbClr val="FFFFFF"/>
                </a:solidFill>
              </a14:hiddenFill>
            </a:ext>
          </a:extLst>
        </p:spPr>
      </p:pic>
      <p:sp>
        <p:nvSpPr>
          <p:cNvPr id="58" name="文本框 57"/>
          <p:cNvSpPr txBox="1"/>
          <p:nvPr/>
        </p:nvSpPr>
        <p:spPr>
          <a:xfrm>
            <a:off x="1259632" y="1408584"/>
            <a:ext cx="7463351" cy="3539430"/>
          </a:xfrm>
          <a:prstGeom prst="rect">
            <a:avLst/>
          </a:prstGeom>
          <a:noFill/>
        </p:spPr>
        <p:txBody>
          <a:bodyPr wrap="square" rtlCol="0">
            <a:spAutoFit/>
          </a:bodyPr>
          <a:lstStyle/>
          <a:p>
            <a:r>
              <a:rPr lang="en-US" altLang="zh-CN" sz="1600" b="1" dirty="0"/>
              <a:t>Building on Informal Sector Savings and Credit Mechanisms: The Example of the Ghana </a:t>
            </a:r>
            <a:r>
              <a:rPr lang="en-US" altLang="zh-CN" sz="1600" b="1" dirty="0" err="1"/>
              <a:t>Susu</a:t>
            </a:r>
            <a:r>
              <a:rPr lang="en-US" altLang="zh-CN" sz="1600" b="1" dirty="0"/>
              <a:t> </a:t>
            </a:r>
            <a:r>
              <a:rPr lang="en-US" altLang="zh-CN" sz="1600" b="1" dirty="0" smtClean="0"/>
              <a:t>System(cont.)</a:t>
            </a:r>
            <a:endParaRPr lang="en-US" altLang="zh-CN" sz="1600" b="1" dirty="0"/>
          </a:p>
          <a:p>
            <a:endParaRPr lang="en-US" altLang="zh-CN" sz="1600" dirty="0"/>
          </a:p>
          <a:p>
            <a:r>
              <a:rPr lang="en-US" altLang="zh-CN" sz="1600" b="1" dirty="0" smtClean="0"/>
              <a:t>3. </a:t>
            </a:r>
            <a:r>
              <a:rPr lang="en-US" altLang="zh-CN" sz="1600" b="1" dirty="0" err="1" smtClean="0"/>
              <a:t>Susu</a:t>
            </a:r>
            <a:r>
              <a:rPr lang="en-US" altLang="zh-CN" sz="1600" b="1" dirty="0" smtClean="0"/>
              <a:t> </a:t>
            </a:r>
            <a:r>
              <a:rPr lang="en-US" altLang="zh-CN" sz="1600" b="1" dirty="0"/>
              <a:t>clubs: </a:t>
            </a:r>
            <a:r>
              <a:rPr lang="en-US" altLang="zh-CN" sz="1600" dirty="0"/>
              <a:t>combined the above two systems, operated by a single agent. Members commit to save a pre-defined amount over the medium-term (50- to 100-week cycles) and pay commissions on each payment and fees when they are advanced the targeted amount before the end of the cycle. </a:t>
            </a:r>
          </a:p>
          <a:p>
            <a:endParaRPr lang="en-US" altLang="zh-CN" sz="1600" dirty="0"/>
          </a:p>
          <a:p>
            <a:r>
              <a:rPr lang="en-US" altLang="zh-CN" sz="1600" b="1" dirty="0" smtClean="0"/>
              <a:t>4. </a:t>
            </a:r>
            <a:r>
              <a:rPr lang="en-US" altLang="zh-CN" sz="1600" b="1" dirty="0" err="1" smtClean="0"/>
              <a:t>Susu</a:t>
            </a:r>
            <a:r>
              <a:rPr lang="en-US" altLang="zh-CN" sz="1600" b="1" dirty="0" smtClean="0"/>
              <a:t> </a:t>
            </a:r>
            <a:r>
              <a:rPr lang="en-US" altLang="zh-CN" sz="1600" b="1" dirty="0"/>
              <a:t>companies:  </a:t>
            </a:r>
            <a:r>
              <a:rPr lang="en-US" altLang="zh-CN" sz="1600" dirty="0"/>
              <a:t>are more recent (late 1980s) and registered. In addition to savings collected using traditional </a:t>
            </a:r>
            <a:r>
              <a:rPr lang="en-US" altLang="zh-CN" sz="1600" dirty="0" err="1"/>
              <a:t>susu</a:t>
            </a:r>
            <a:r>
              <a:rPr lang="en-US" altLang="zh-CN" sz="1600" dirty="0"/>
              <a:t> collectors, they provide loans after a minimum saving period. </a:t>
            </a:r>
          </a:p>
          <a:p>
            <a:endParaRPr lang="en-US" altLang="zh-CN" sz="1600" b="1" dirty="0"/>
          </a:p>
          <a:p>
            <a:endParaRPr lang="en-US" altLang="zh-CN" sz="1600" b="1" dirty="0"/>
          </a:p>
          <a:p>
            <a:endParaRPr lang="en-US" altLang="zh-CN" sz="1600" dirty="0"/>
          </a:p>
        </p:txBody>
      </p:sp>
      <p:pic>
        <p:nvPicPr>
          <p:cNvPr id="2058" name="Picture 1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57150" cy="200025"/>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30"/>
          <p:cNvSpPr>
            <a:spLocks noChangeArrowheads="1"/>
          </p:cNvSpPr>
          <p:nvPr/>
        </p:nvSpPr>
        <p:spPr bwMode="auto">
          <a:xfrm>
            <a:off x="3718936" y="287449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060" name="Rectangle 31"/>
          <p:cNvSpPr>
            <a:spLocks noChangeArrowheads="1"/>
          </p:cNvSpPr>
          <p:nvPr/>
        </p:nvSpPr>
        <p:spPr bwMode="auto">
          <a:xfrm>
            <a:off x="3718936" y="3470139"/>
            <a:ext cx="8258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2" name="Rectangle 32"/>
          <p:cNvSpPr>
            <a:spLocks noChangeArrowheads="1"/>
          </p:cNvSpPr>
          <p:nvPr/>
        </p:nvSpPr>
        <p:spPr bwMode="auto">
          <a:xfrm>
            <a:off x="3718936" y="3870189"/>
            <a:ext cx="6655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3" name="Rectangle 33"/>
          <p:cNvSpPr>
            <a:spLocks noChangeArrowheads="1"/>
          </p:cNvSpPr>
          <p:nvPr/>
        </p:nvSpPr>
        <p:spPr bwMode="auto">
          <a:xfrm>
            <a:off x="3718936" y="45318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47835493"/>
      </p:ext>
    </p:extLst>
  </p:cSld>
  <p:clrMapOvr>
    <a:masterClrMapping/>
  </p:clrMapOvr>
  <mc:AlternateContent xmlns:mc="http://schemas.openxmlformats.org/markup-compatibility/2006" xmlns:p14="http://schemas.microsoft.com/office/powerpoint/2010/main">
    <mc:Choice Requires="p14">
      <p:transition spd="slow" p14:dur="1600" advTm="11111">
        <p14:gallery dir="l"/>
      </p:transition>
    </mc:Choice>
    <mc:Fallback xmlns="">
      <p:transition spd="slow" advTm="11111">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2"/>
          <p:cNvSpPr txBox="1"/>
          <p:nvPr/>
        </p:nvSpPr>
        <p:spPr>
          <a:xfrm>
            <a:off x="1367730" y="250560"/>
            <a:ext cx="5756842" cy="430887"/>
          </a:xfrm>
          <a:prstGeom prst="rect">
            <a:avLst/>
          </a:prstGeom>
          <a:noFill/>
        </p:spPr>
        <p:txBody>
          <a:bodyPr wrap="none" rtlCol="0">
            <a:spAutoFit/>
          </a:bodyPr>
          <a:lstStyle/>
          <a:p>
            <a:r>
              <a:rPr lang="en-US" altLang="zh-CN" sz="2200" dirty="0">
                <a:solidFill>
                  <a:srgbClr val="292928"/>
                </a:solidFill>
              </a:rPr>
              <a:t>2</a:t>
            </a:r>
            <a:r>
              <a:rPr lang="en-US" altLang="zh-CN" sz="2200" b="1" dirty="0">
                <a:solidFill>
                  <a:srgbClr val="292928"/>
                </a:solidFill>
              </a:rPr>
              <a:t>. Deposit Collection &amp; Credit Extension in MFIs</a:t>
            </a:r>
            <a:endParaRPr lang="zh-CN" altLang="en-US" sz="2200" b="1" dirty="0">
              <a:solidFill>
                <a:srgbClr val="292928"/>
              </a:solidFill>
            </a:endParaRPr>
          </a:p>
        </p:txBody>
      </p:sp>
      <p:sp>
        <p:nvSpPr>
          <p:cNvPr id="36" name="矩形 35"/>
          <p:cNvSpPr/>
          <p:nvPr/>
        </p:nvSpPr>
        <p:spPr>
          <a:xfrm>
            <a:off x="1492604" y="699542"/>
            <a:ext cx="3367428" cy="584776"/>
          </a:xfrm>
          <a:prstGeom prst="rect">
            <a:avLst/>
          </a:prstGeom>
        </p:spPr>
        <p:txBody>
          <a:bodyPr wrap="none">
            <a:spAutoFit/>
          </a:bodyPr>
          <a:lstStyle/>
          <a:p>
            <a:pPr algn="ctr"/>
            <a:r>
              <a:rPr lang="en-US" altLang="zh-CN" sz="1600" dirty="0" smtClean="0">
                <a:solidFill>
                  <a:srgbClr val="292928"/>
                </a:solidFill>
              </a:rPr>
              <a:t>2.3 Looking </a:t>
            </a:r>
            <a:r>
              <a:rPr lang="en-US" altLang="zh-CN" sz="1600" dirty="0" smtClean="0"/>
              <a:t>for </a:t>
            </a:r>
            <a:r>
              <a:rPr lang="en-US" altLang="zh-CN" sz="1600" dirty="0"/>
              <a:t>Financial Sustainability </a:t>
            </a:r>
          </a:p>
          <a:p>
            <a:pPr algn="ctr"/>
            <a:endParaRPr lang="en-US" altLang="zh-CN" sz="1600" dirty="0">
              <a:solidFill>
                <a:srgbClr val="292928"/>
              </a:solidFill>
            </a:endParaRPr>
          </a:p>
        </p:txBody>
      </p:sp>
      <p:grpSp>
        <p:nvGrpSpPr>
          <p:cNvPr id="37" name="组合 36"/>
          <p:cNvGrpSpPr/>
          <p:nvPr/>
        </p:nvGrpSpPr>
        <p:grpSpPr>
          <a:xfrm>
            <a:off x="307722" y="211406"/>
            <a:ext cx="898158" cy="875400"/>
            <a:chOff x="4641550" y="1440594"/>
            <a:chExt cx="587801" cy="587801"/>
          </a:xfrm>
        </p:grpSpPr>
        <p:grpSp>
          <p:nvGrpSpPr>
            <p:cNvPr id="38" name="组合 37"/>
            <p:cNvGrpSpPr/>
            <p:nvPr/>
          </p:nvGrpSpPr>
          <p:grpSpPr>
            <a:xfrm>
              <a:off x="4641550" y="1440594"/>
              <a:ext cx="587801" cy="587801"/>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4795215" y="1597882"/>
              <a:ext cx="286520" cy="248944"/>
              <a:chOff x="2601913" y="584200"/>
              <a:chExt cx="581025" cy="504825"/>
            </a:xfrm>
            <a:solidFill>
              <a:schemeClr val="accent1"/>
            </a:solidFill>
          </p:grpSpPr>
          <p:sp>
            <p:nvSpPr>
              <p:cNvPr id="40" name="Freeform 21"/>
              <p:cNvSpPr>
                <a:spLocks/>
              </p:cNvSpPr>
              <p:nvPr/>
            </p:nvSpPr>
            <p:spPr bwMode="auto">
              <a:xfrm>
                <a:off x="2601913" y="1054100"/>
                <a:ext cx="581025" cy="34925"/>
              </a:xfrm>
              <a:custGeom>
                <a:avLst/>
                <a:gdLst>
                  <a:gd name="T0" fmla="*/ 352 w 366"/>
                  <a:gd name="T1" fmla="*/ 0 h 22"/>
                  <a:gd name="T2" fmla="*/ 14 w 366"/>
                  <a:gd name="T3" fmla="*/ 0 h 22"/>
                  <a:gd name="T4" fmla="*/ 14 w 366"/>
                  <a:gd name="T5" fmla="*/ 0 h 22"/>
                  <a:gd name="T6" fmla="*/ 8 w 366"/>
                  <a:gd name="T7" fmla="*/ 0 h 22"/>
                  <a:gd name="T8" fmla="*/ 4 w 366"/>
                  <a:gd name="T9" fmla="*/ 2 h 22"/>
                  <a:gd name="T10" fmla="*/ 0 w 366"/>
                  <a:gd name="T11" fmla="*/ 6 h 22"/>
                  <a:gd name="T12" fmla="*/ 0 w 366"/>
                  <a:gd name="T13" fmla="*/ 10 h 22"/>
                  <a:gd name="T14" fmla="*/ 0 w 366"/>
                  <a:gd name="T15" fmla="*/ 12 h 22"/>
                  <a:gd name="T16" fmla="*/ 0 w 366"/>
                  <a:gd name="T17" fmla="*/ 12 h 22"/>
                  <a:gd name="T18" fmla="*/ 0 w 366"/>
                  <a:gd name="T19" fmla="*/ 16 h 22"/>
                  <a:gd name="T20" fmla="*/ 4 w 366"/>
                  <a:gd name="T21" fmla="*/ 20 h 22"/>
                  <a:gd name="T22" fmla="*/ 8 w 366"/>
                  <a:gd name="T23" fmla="*/ 22 h 22"/>
                  <a:gd name="T24" fmla="*/ 14 w 366"/>
                  <a:gd name="T25" fmla="*/ 22 h 22"/>
                  <a:gd name="T26" fmla="*/ 352 w 366"/>
                  <a:gd name="T27" fmla="*/ 22 h 22"/>
                  <a:gd name="T28" fmla="*/ 352 w 366"/>
                  <a:gd name="T29" fmla="*/ 22 h 22"/>
                  <a:gd name="T30" fmla="*/ 358 w 366"/>
                  <a:gd name="T31" fmla="*/ 22 h 22"/>
                  <a:gd name="T32" fmla="*/ 362 w 366"/>
                  <a:gd name="T33" fmla="*/ 20 h 22"/>
                  <a:gd name="T34" fmla="*/ 366 w 366"/>
                  <a:gd name="T35" fmla="*/ 16 h 22"/>
                  <a:gd name="T36" fmla="*/ 366 w 366"/>
                  <a:gd name="T37" fmla="*/ 12 h 22"/>
                  <a:gd name="T38" fmla="*/ 366 w 366"/>
                  <a:gd name="T39" fmla="*/ 10 h 22"/>
                  <a:gd name="T40" fmla="*/ 366 w 366"/>
                  <a:gd name="T41" fmla="*/ 10 h 22"/>
                  <a:gd name="T42" fmla="*/ 366 w 366"/>
                  <a:gd name="T43" fmla="*/ 6 h 22"/>
                  <a:gd name="T44" fmla="*/ 362 w 366"/>
                  <a:gd name="T45" fmla="*/ 2 h 22"/>
                  <a:gd name="T46" fmla="*/ 358 w 366"/>
                  <a:gd name="T47" fmla="*/ 0 h 22"/>
                  <a:gd name="T48" fmla="*/ 352 w 366"/>
                  <a:gd name="T49" fmla="*/ 0 h 22"/>
                  <a:gd name="T50" fmla="*/ 352 w 36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6" h="22">
                    <a:moveTo>
                      <a:pt x="352" y="0"/>
                    </a:moveTo>
                    <a:lnTo>
                      <a:pt x="14" y="0"/>
                    </a:lnTo>
                    <a:lnTo>
                      <a:pt x="14" y="0"/>
                    </a:lnTo>
                    <a:lnTo>
                      <a:pt x="8" y="0"/>
                    </a:lnTo>
                    <a:lnTo>
                      <a:pt x="4" y="2"/>
                    </a:lnTo>
                    <a:lnTo>
                      <a:pt x="0" y="6"/>
                    </a:lnTo>
                    <a:lnTo>
                      <a:pt x="0" y="10"/>
                    </a:lnTo>
                    <a:lnTo>
                      <a:pt x="0" y="12"/>
                    </a:lnTo>
                    <a:lnTo>
                      <a:pt x="0" y="12"/>
                    </a:lnTo>
                    <a:lnTo>
                      <a:pt x="0" y="16"/>
                    </a:lnTo>
                    <a:lnTo>
                      <a:pt x="4" y="20"/>
                    </a:lnTo>
                    <a:lnTo>
                      <a:pt x="8" y="22"/>
                    </a:lnTo>
                    <a:lnTo>
                      <a:pt x="14" y="22"/>
                    </a:lnTo>
                    <a:lnTo>
                      <a:pt x="352" y="22"/>
                    </a:lnTo>
                    <a:lnTo>
                      <a:pt x="352" y="22"/>
                    </a:lnTo>
                    <a:lnTo>
                      <a:pt x="358" y="22"/>
                    </a:lnTo>
                    <a:lnTo>
                      <a:pt x="362" y="20"/>
                    </a:lnTo>
                    <a:lnTo>
                      <a:pt x="366" y="16"/>
                    </a:lnTo>
                    <a:lnTo>
                      <a:pt x="366" y="12"/>
                    </a:lnTo>
                    <a:lnTo>
                      <a:pt x="366" y="10"/>
                    </a:lnTo>
                    <a:lnTo>
                      <a:pt x="366" y="10"/>
                    </a:lnTo>
                    <a:lnTo>
                      <a:pt x="366" y="6"/>
                    </a:lnTo>
                    <a:lnTo>
                      <a:pt x="362" y="2"/>
                    </a:lnTo>
                    <a:lnTo>
                      <a:pt x="358" y="0"/>
                    </a:lnTo>
                    <a:lnTo>
                      <a:pt x="352" y="0"/>
                    </a:lnTo>
                    <a:lnTo>
                      <a:pt x="3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
              <p:cNvSpPr>
                <a:spLocks noEditPoints="1"/>
              </p:cNvSpPr>
              <p:nvPr/>
            </p:nvSpPr>
            <p:spPr bwMode="auto">
              <a:xfrm>
                <a:off x="2687638" y="752475"/>
                <a:ext cx="409575" cy="206375"/>
              </a:xfrm>
              <a:custGeom>
                <a:avLst/>
                <a:gdLst>
                  <a:gd name="T0" fmla="*/ 118 w 258"/>
                  <a:gd name="T1" fmla="*/ 0 h 130"/>
                  <a:gd name="T2" fmla="*/ 112 w 258"/>
                  <a:gd name="T3" fmla="*/ 2 h 130"/>
                  <a:gd name="T4" fmla="*/ 104 w 258"/>
                  <a:gd name="T5" fmla="*/ 8 h 130"/>
                  <a:gd name="T6" fmla="*/ 104 w 258"/>
                  <a:gd name="T7" fmla="*/ 116 h 130"/>
                  <a:gd name="T8" fmla="*/ 104 w 258"/>
                  <a:gd name="T9" fmla="*/ 122 h 130"/>
                  <a:gd name="T10" fmla="*/ 112 w 258"/>
                  <a:gd name="T11" fmla="*/ 128 h 130"/>
                  <a:gd name="T12" fmla="*/ 140 w 258"/>
                  <a:gd name="T13" fmla="*/ 130 h 130"/>
                  <a:gd name="T14" fmla="*/ 146 w 258"/>
                  <a:gd name="T15" fmla="*/ 128 h 130"/>
                  <a:gd name="T16" fmla="*/ 154 w 258"/>
                  <a:gd name="T17" fmla="*/ 122 h 130"/>
                  <a:gd name="T18" fmla="*/ 154 w 258"/>
                  <a:gd name="T19" fmla="*/ 14 h 130"/>
                  <a:gd name="T20" fmla="*/ 154 w 258"/>
                  <a:gd name="T21" fmla="*/ 8 h 130"/>
                  <a:gd name="T22" fmla="*/ 146 w 258"/>
                  <a:gd name="T23" fmla="*/ 2 h 130"/>
                  <a:gd name="T24" fmla="*/ 140 w 258"/>
                  <a:gd name="T25" fmla="*/ 0 h 130"/>
                  <a:gd name="T26" fmla="*/ 14 w 258"/>
                  <a:gd name="T27" fmla="*/ 0 h 130"/>
                  <a:gd name="T28" fmla="*/ 8 w 258"/>
                  <a:gd name="T29" fmla="*/ 2 h 130"/>
                  <a:gd name="T30" fmla="*/ 2 w 258"/>
                  <a:gd name="T31" fmla="*/ 8 h 130"/>
                  <a:gd name="T32" fmla="*/ 0 w 258"/>
                  <a:gd name="T33" fmla="*/ 116 h 130"/>
                  <a:gd name="T34" fmla="*/ 2 w 258"/>
                  <a:gd name="T35" fmla="*/ 122 h 130"/>
                  <a:gd name="T36" fmla="*/ 8 w 258"/>
                  <a:gd name="T37" fmla="*/ 128 h 130"/>
                  <a:gd name="T38" fmla="*/ 38 w 258"/>
                  <a:gd name="T39" fmla="*/ 130 h 130"/>
                  <a:gd name="T40" fmla="*/ 42 w 258"/>
                  <a:gd name="T41" fmla="*/ 128 h 130"/>
                  <a:gd name="T42" fmla="*/ 50 w 258"/>
                  <a:gd name="T43" fmla="*/ 122 h 130"/>
                  <a:gd name="T44" fmla="*/ 52 w 258"/>
                  <a:gd name="T45" fmla="*/ 14 h 130"/>
                  <a:gd name="T46" fmla="*/ 50 w 258"/>
                  <a:gd name="T47" fmla="*/ 8 h 130"/>
                  <a:gd name="T48" fmla="*/ 42 w 258"/>
                  <a:gd name="T49" fmla="*/ 2 h 130"/>
                  <a:gd name="T50" fmla="*/ 38 w 258"/>
                  <a:gd name="T51" fmla="*/ 0 h 130"/>
                  <a:gd name="T52" fmla="*/ 220 w 258"/>
                  <a:gd name="T53" fmla="*/ 0 h 130"/>
                  <a:gd name="T54" fmla="*/ 216 w 258"/>
                  <a:gd name="T55" fmla="*/ 2 h 130"/>
                  <a:gd name="T56" fmla="*/ 208 w 258"/>
                  <a:gd name="T57" fmla="*/ 8 h 130"/>
                  <a:gd name="T58" fmla="*/ 206 w 258"/>
                  <a:gd name="T59" fmla="*/ 116 h 130"/>
                  <a:gd name="T60" fmla="*/ 208 w 258"/>
                  <a:gd name="T61" fmla="*/ 122 h 130"/>
                  <a:gd name="T62" fmla="*/ 216 w 258"/>
                  <a:gd name="T63" fmla="*/ 128 h 130"/>
                  <a:gd name="T64" fmla="*/ 244 w 258"/>
                  <a:gd name="T65" fmla="*/ 130 h 130"/>
                  <a:gd name="T66" fmla="*/ 250 w 258"/>
                  <a:gd name="T67" fmla="*/ 128 h 130"/>
                  <a:gd name="T68" fmla="*/ 256 w 258"/>
                  <a:gd name="T69" fmla="*/ 122 h 130"/>
                  <a:gd name="T70" fmla="*/ 258 w 258"/>
                  <a:gd name="T71" fmla="*/ 14 h 130"/>
                  <a:gd name="T72" fmla="*/ 256 w 258"/>
                  <a:gd name="T73" fmla="*/ 8 h 130"/>
                  <a:gd name="T74" fmla="*/ 250 w 258"/>
                  <a:gd name="T75" fmla="*/ 2 h 130"/>
                  <a:gd name="T76" fmla="*/ 244 w 258"/>
                  <a:gd name="T7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 h="130">
                    <a:moveTo>
                      <a:pt x="140" y="0"/>
                    </a:moveTo>
                    <a:lnTo>
                      <a:pt x="118" y="0"/>
                    </a:lnTo>
                    <a:lnTo>
                      <a:pt x="118" y="0"/>
                    </a:lnTo>
                    <a:lnTo>
                      <a:pt x="112" y="2"/>
                    </a:lnTo>
                    <a:lnTo>
                      <a:pt x="108" y="4"/>
                    </a:lnTo>
                    <a:lnTo>
                      <a:pt x="104" y="8"/>
                    </a:lnTo>
                    <a:lnTo>
                      <a:pt x="104" y="14"/>
                    </a:lnTo>
                    <a:lnTo>
                      <a:pt x="104" y="116"/>
                    </a:lnTo>
                    <a:lnTo>
                      <a:pt x="104" y="116"/>
                    </a:lnTo>
                    <a:lnTo>
                      <a:pt x="104" y="122"/>
                    </a:lnTo>
                    <a:lnTo>
                      <a:pt x="108" y="126"/>
                    </a:lnTo>
                    <a:lnTo>
                      <a:pt x="112" y="128"/>
                    </a:lnTo>
                    <a:lnTo>
                      <a:pt x="118" y="130"/>
                    </a:lnTo>
                    <a:lnTo>
                      <a:pt x="140" y="130"/>
                    </a:lnTo>
                    <a:lnTo>
                      <a:pt x="140" y="130"/>
                    </a:lnTo>
                    <a:lnTo>
                      <a:pt x="146" y="128"/>
                    </a:lnTo>
                    <a:lnTo>
                      <a:pt x="150" y="126"/>
                    </a:lnTo>
                    <a:lnTo>
                      <a:pt x="154" y="122"/>
                    </a:lnTo>
                    <a:lnTo>
                      <a:pt x="154" y="116"/>
                    </a:lnTo>
                    <a:lnTo>
                      <a:pt x="154" y="14"/>
                    </a:lnTo>
                    <a:lnTo>
                      <a:pt x="154" y="14"/>
                    </a:lnTo>
                    <a:lnTo>
                      <a:pt x="154" y="8"/>
                    </a:lnTo>
                    <a:lnTo>
                      <a:pt x="150" y="4"/>
                    </a:lnTo>
                    <a:lnTo>
                      <a:pt x="146" y="2"/>
                    </a:lnTo>
                    <a:lnTo>
                      <a:pt x="140" y="0"/>
                    </a:lnTo>
                    <a:lnTo>
                      <a:pt x="140" y="0"/>
                    </a:lnTo>
                    <a:close/>
                    <a:moveTo>
                      <a:pt x="38" y="0"/>
                    </a:moveTo>
                    <a:lnTo>
                      <a:pt x="14" y="0"/>
                    </a:lnTo>
                    <a:lnTo>
                      <a:pt x="14" y="0"/>
                    </a:lnTo>
                    <a:lnTo>
                      <a:pt x="8" y="2"/>
                    </a:lnTo>
                    <a:lnTo>
                      <a:pt x="4" y="4"/>
                    </a:lnTo>
                    <a:lnTo>
                      <a:pt x="2" y="8"/>
                    </a:lnTo>
                    <a:lnTo>
                      <a:pt x="0" y="14"/>
                    </a:lnTo>
                    <a:lnTo>
                      <a:pt x="0" y="116"/>
                    </a:lnTo>
                    <a:lnTo>
                      <a:pt x="0" y="116"/>
                    </a:lnTo>
                    <a:lnTo>
                      <a:pt x="2" y="122"/>
                    </a:lnTo>
                    <a:lnTo>
                      <a:pt x="4" y="126"/>
                    </a:lnTo>
                    <a:lnTo>
                      <a:pt x="8" y="128"/>
                    </a:lnTo>
                    <a:lnTo>
                      <a:pt x="14" y="130"/>
                    </a:lnTo>
                    <a:lnTo>
                      <a:pt x="38" y="130"/>
                    </a:lnTo>
                    <a:lnTo>
                      <a:pt x="38" y="130"/>
                    </a:lnTo>
                    <a:lnTo>
                      <a:pt x="42" y="128"/>
                    </a:lnTo>
                    <a:lnTo>
                      <a:pt x="48" y="126"/>
                    </a:lnTo>
                    <a:lnTo>
                      <a:pt x="50" y="122"/>
                    </a:lnTo>
                    <a:lnTo>
                      <a:pt x="52" y="116"/>
                    </a:lnTo>
                    <a:lnTo>
                      <a:pt x="52" y="14"/>
                    </a:lnTo>
                    <a:lnTo>
                      <a:pt x="52" y="14"/>
                    </a:lnTo>
                    <a:lnTo>
                      <a:pt x="50" y="8"/>
                    </a:lnTo>
                    <a:lnTo>
                      <a:pt x="48" y="4"/>
                    </a:lnTo>
                    <a:lnTo>
                      <a:pt x="42" y="2"/>
                    </a:lnTo>
                    <a:lnTo>
                      <a:pt x="38" y="0"/>
                    </a:lnTo>
                    <a:lnTo>
                      <a:pt x="38" y="0"/>
                    </a:lnTo>
                    <a:close/>
                    <a:moveTo>
                      <a:pt x="244" y="0"/>
                    </a:moveTo>
                    <a:lnTo>
                      <a:pt x="220" y="0"/>
                    </a:lnTo>
                    <a:lnTo>
                      <a:pt x="220" y="0"/>
                    </a:lnTo>
                    <a:lnTo>
                      <a:pt x="216" y="2"/>
                    </a:lnTo>
                    <a:lnTo>
                      <a:pt x="210" y="4"/>
                    </a:lnTo>
                    <a:lnTo>
                      <a:pt x="208" y="8"/>
                    </a:lnTo>
                    <a:lnTo>
                      <a:pt x="206" y="14"/>
                    </a:lnTo>
                    <a:lnTo>
                      <a:pt x="206" y="116"/>
                    </a:lnTo>
                    <a:lnTo>
                      <a:pt x="206" y="116"/>
                    </a:lnTo>
                    <a:lnTo>
                      <a:pt x="208" y="122"/>
                    </a:lnTo>
                    <a:lnTo>
                      <a:pt x="210" y="126"/>
                    </a:lnTo>
                    <a:lnTo>
                      <a:pt x="216" y="128"/>
                    </a:lnTo>
                    <a:lnTo>
                      <a:pt x="220" y="130"/>
                    </a:lnTo>
                    <a:lnTo>
                      <a:pt x="244" y="130"/>
                    </a:lnTo>
                    <a:lnTo>
                      <a:pt x="244" y="130"/>
                    </a:lnTo>
                    <a:lnTo>
                      <a:pt x="250" y="128"/>
                    </a:lnTo>
                    <a:lnTo>
                      <a:pt x="254" y="126"/>
                    </a:lnTo>
                    <a:lnTo>
                      <a:pt x="256" y="122"/>
                    </a:lnTo>
                    <a:lnTo>
                      <a:pt x="258" y="116"/>
                    </a:lnTo>
                    <a:lnTo>
                      <a:pt x="258" y="14"/>
                    </a:lnTo>
                    <a:lnTo>
                      <a:pt x="258" y="14"/>
                    </a:lnTo>
                    <a:lnTo>
                      <a:pt x="256" y="8"/>
                    </a:lnTo>
                    <a:lnTo>
                      <a:pt x="254" y="4"/>
                    </a:lnTo>
                    <a:lnTo>
                      <a:pt x="250" y="2"/>
                    </a:lnTo>
                    <a:lnTo>
                      <a:pt x="244" y="0"/>
                    </a:lnTo>
                    <a:lnTo>
                      <a:pt x="2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3"/>
              <p:cNvSpPr>
                <a:spLocks/>
              </p:cNvSpPr>
              <p:nvPr/>
            </p:nvSpPr>
            <p:spPr bwMode="auto">
              <a:xfrm>
                <a:off x="2601913" y="584200"/>
                <a:ext cx="581025" cy="136525"/>
              </a:xfrm>
              <a:custGeom>
                <a:avLst/>
                <a:gdLst>
                  <a:gd name="T0" fmla="*/ 358 w 366"/>
                  <a:gd name="T1" fmla="*/ 66 h 86"/>
                  <a:gd name="T2" fmla="*/ 186 w 366"/>
                  <a:gd name="T3" fmla="*/ 0 h 86"/>
                  <a:gd name="T4" fmla="*/ 186 w 366"/>
                  <a:gd name="T5" fmla="*/ 0 h 86"/>
                  <a:gd name="T6" fmla="*/ 180 w 366"/>
                  <a:gd name="T7" fmla="*/ 0 h 86"/>
                  <a:gd name="T8" fmla="*/ 8 w 366"/>
                  <a:gd name="T9" fmla="*/ 66 h 86"/>
                  <a:gd name="T10" fmla="*/ 8 w 366"/>
                  <a:gd name="T11" fmla="*/ 66 h 86"/>
                  <a:gd name="T12" fmla="*/ 4 w 366"/>
                  <a:gd name="T13" fmla="*/ 68 h 86"/>
                  <a:gd name="T14" fmla="*/ 2 w 366"/>
                  <a:gd name="T15" fmla="*/ 70 h 86"/>
                  <a:gd name="T16" fmla="*/ 0 w 366"/>
                  <a:gd name="T17" fmla="*/ 74 h 86"/>
                  <a:gd name="T18" fmla="*/ 0 w 366"/>
                  <a:gd name="T19" fmla="*/ 78 h 86"/>
                  <a:gd name="T20" fmla="*/ 0 w 366"/>
                  <a:gd name="T21" fmla="*/ 78 h 86"/>
                  <a:gd name="T22" fmla="*/ 2 w 366"/>
                  <a:gd name="T23" fmla="*/ 80 h 86"/>
                  <a:gd name="T24" fmla="*/ 4 w 366"/>
                  <a:gd name="T25" fmla="*/ 82 h 86"/>
                  <a:gd name="T26" fmla="*/ 6 w 366"/>
                  <a:gd name="T27" fmla="*/ 84 h 86"/>
                  <a:gd name="T28" fmla="*/ 10 w 366"/>
                  <a:gd name="T29" fmla="*/ 86 h 86"/>
                  <a:gd name="T30" fmla="*/ 356 w 366"/>
                  <a:gd name="T31" fmla="*/ 86 h 86"/>
                  <a:gd name="T32" fmla="*/ 356 w 366"/>
                  <a:gd name="T33" fmla="*/ 86 h 86"/>
                  <a:gd name="T34" fmla="*/ 360 w 366"/>
                  <a:gd name="T35" fmla="*/ 84 h 86"/>
                  <a:gd name="T36" fmla="*/ 362 w 366"/>
                  <a:gd name="T37" fmla="*/ 82 h 86"/>
                  <a:gd name="T38" fmla="*/ 364 w 366"/>
                  <a:gd name="T39" fmla="*/ 80 h 86"/>
                  <a:gd name="T40" fmla="*/ 366 w 366"/>
                  <a:gd name="T41" fmla="*/ 78 h 86"/>
                  <a:gd name="T42" fmla="*/ 366 w 366"/>
                  <a:gd name="T43" fmla="*/ 78 h 86"/>
                  <a:gd name="T44" fmla="*/ 366 w 366"/>
                  <a:gd name="T45" fmla="*/ 74 h 86"/>
                  <a:gd name="T46" fmla="*/ 364 w 366"/>
                  <a:gd name="T47" fmla="*/ 70 h 86"/>
                  <a:gd name="T48" fmla="*/ 362 w 366"/>
                  <a:gd name="T49" fmla="*/ 68 h 86"/>
                  <a:gd name="T50" fmla="*/ 358 w 366"/>
                  <a:gd name="T51" fmla="*/ 66 h 86"/>
                  <a:gd name="T52" fmla="*/ 358 w 366"/>
                  <a:gd name="T53"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6" h="86">
                    <a:moveTo>
                      <a:pt x="358" y="66"/>
                    </a:moveTo>
                    <a:lnTo>
                      <a:pt x="186" y="0"/>
                    </a:lnTo>
                    <a:lnTo>
                      <a:pt x="186" y="0"/>
                    </a:lnTo>
                    <a:lnTo>
                      <a:pt x="180" y="0"/>
                    </a:lnTo>
                    <a:lnTo>
                      <a:pt x="8" y="66"/>
                    </a:lnTo>
                    <a:lnTo>
                      <a:pt x="8" y="66"/>
                    </a:lnTo>
                    <a:lnTo>
                      <a:pt x="4" y="68"/>
                    </a:lnTo>
                    <a:lnTo>
                      <a:pt x="2" y="70"/>
                    </a:lnTo>
                    <a:lnTo>
                      <a:pt x="0" y="74"/>
                    </a:lnTo>
                    <a:lnTo>
                      <a:pt x="0" y="78"/>
                    </a:lnTo>
                    <a:lnTo>
                      <a:pt x="0" y="78"/>
                    </a:lnTo>
                    <a:lnTo>
                      <a:pt x="2" y="80"/>
                    </a:lnTo>
                    <a:lnTo>
                      <a:pt x="4" y="82"/>
                    </a:lnTo>
                    <a:lnTo>
                      <a:pt x="6" y="84"/>
                    </a:lnTo>
                    <a:lnTo>
                      <a:pt x="10" y="86"/>
                    </a:lnTo>
                    <a:lnTo>
                      <a:pt x="356" y="86"/>
                    </a:lnTo>
                    <a:lnTo>
                      <a:pt x="356" y="86"/>
                    </a:lnTo>
                    <a:lnTo>
                      <a:pt x="360" y="84"/>
                    </a:lnTo>
                    <a:lnTo>
                      <a:pt x="362" y="82"/>
                    </a:lnTo>
                    <a:lnTo>
                      <a:pt x="364" y="80"/>
                    </a:lnTo>
                    <a:lnTo>
                      <a:pt x="366" y="78"/>
                    </a:lnTo>
                    <a:lnTo>
                      <a:pt x="366" y="78"/>
                    </a:lnTo>
                    <a:lnTo>
                      <a:pt x="366" y="74"/>
                    </a:lnTo>
                    <a:lnTo>
                      <a:pt x="364" y="70"/>
                    </a:lnTo>
                    <a:lnTo>
                      <a:pt x="362" y="68"/>
                    </a:lnTo>
                    <a:lnTo>
                      <a:pt x="358" y="66"/>
                    </a:lnTo>
                    <a:lnTo>
                      <a:pt x="35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84"/>
              <p:cNvSpPr>
                <a:spLocks/>
              </p:cNvSpPr>
              <p:nvPr/>
            </p:nvSpPr>
            <p:spPr bwMode="auto">
              <a:xfrm>
                <a:off x="2630488" y="987425"/>
                <a:ext cx="523875" cy="38100"/>
              </a:xfrm>
              <a:custGeom>
                <a:avLst/>
                <a:gdLst>
                  <a:gd name="T0" fmla="*/ 330 w 330"/>
                  <a:gd name="T1" fmla="*/ 12 h 24"/>
                  <a:gd name="T2" fmla="*/ 330 w 330"/>
                  <a:gd name="T3" fmla="*/ 12 h 24"/>
                  <a:gd name="T4" fmla="*/ 330 w 330"/>
                  <a:gd name="T5" fmla="*/ 12 h 24"/>
                  <a:gd name="T6" fmla="*/ 330 w 330"/>
                  <a:gd name="T7" fmla="*/ 18 h 24"/>
                  <a:gd name="T8" fmla="*/ 326 w 330"/>
                  <a:gd name="T9" fmla="*/ 20 h 24"/>
                  <a:gd name="T10" fmla="*/ 322 w 330"/>
                  <a:gd name="T11" fmla="*/ 24 h 24"/>
                  <a:gd name="T12" fmla="*/ 316 w 330"/>
                  <a:gd name="T13" fmla="*/ 24 h 24"/>
                  <a:gd name="T14" fmla="*/ 14 w 330"/>
                  <a:gd name="T15" fmla="*/ 24 h 24"/>
                  <a:gd name="T16" fmla="*/ 14 w 330"/>
                  <a:gd name="T17" fmla="*/ 24 h 24"/>
                  <a:gd name="T18" fmla="*/ 8 w 330"/>
                  <a:gd name="T19" fmla="*/ 24 h 24"/>
                  <a:gd name="T20" fmla="*/ 4 w 330"/>
                  <a:gd name="T21" fmla="*/ 20 h 24"/>
                  <a:gd name="T22" fmla="*/ 0 w 330"/>
                  <a:gd name="T23" fmla="*/ 18 h 24"/>
                  <a:gd name="T24" fmla="*/ 0 w 330"/>
                  <a:gd name="T25" fmla="*/ 12 h 24"/>
                  <a:gd name="T26" fmla="*/ 0 w 330"/>
                  <a:gd name="T27" fmla="*/ 12 h 24"/>
                  <a:gd name="T28" fmla="*/ 0 w 330"/>
                  <a:gd name="T29" fmla="*/ 12 h 24"/>
                  <a:gd name="T30" fmla="*/ 0 w 330"/>
                  <a:gd name="T31" fmla="*/ 8 h 24"/>
                  <a:gd name="T32" fmla="*/ 4 w 330"/>
                  <a:gd name="T33" fmla="*/ 4 h 24"/>
                  <a:gd name="T34" fmla="*/ 8 w 330"/>
                  <a:gd name="T35" fmla="*/ 2 h 24"/>
                  <a:gd name="T36" fmla="*/ 14 w 330"/>
                  <a:gd name="T37" fmla="*/ 0 h 24"/>
                  <a:gd name="T38" fmla="*/ 316 w 330"/>
                  <a:gd name="T39" fmla="*/ 0 h 24"/>
                  <a:gd name="T40" fmla="*/ 316 w 330"/>
                  <a:gd name="T41" fmla="*/ 0 h 24"/>
                  <a:gd name="T42" fmla="*/ 322 w 330"/>
                  <a:gd name="T43" fmla="*/ 2 h 24"/>
                  <a:gd name="T44" fmla="*/ 326 w 330"/>
                  <a:gd name="T45" fmla="*/ 4 h 24"/>
                  <a:gd name="T46" fmla="*/ 330 w 330"/>
                  <a:gd name="T47" fmla="*/ 8 h 24"/>
                  <a:gd name="T48" fmla="*/ 330 w 330"/>
                  <a:gd name="T49" fmla="*/ 12 h 24"/>
                  <a:gd name="T50" fmla="*/ 330 w 330"/>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0" h="24">
                    <a:moveTo>
                      <a:pt x="330" y="12"/>
                    </a:moveTo>
                    <a:lnTo>
                      <a:pt x="330" y="12"/>
                    </a:lnTo>
                    <a:lnTo>
                      <a:pt x="330" y="12"/>
                    </a:lnTo>
                    <a:lnTo>
                      <a:pt x="330" y="18"/>
                    </a:lnTo>
                    <a:lnTo>
                      <a:pt x="326" y="20"/>
                    </a:lnTo>
                    <a:lnTo>
                      <a:pt x="322" y="24"/>
                    </a:lnTo>
                    <a:lnTo>
                      <a:pt x="316" y="24"/>
                    </a:lnTo>
                    <a:lnTo>
                      <a:pt x="14" y="24"/>
                    </a:lnTo>
                    <a:lnTo>
                      <a:pt x="14" y="24"/>
                    </a:lnTo>
                    <a:lnTo>
                      <a:pt x="8" y="24"/>
                    </a:lnTo>
                    <a:lnTo>
                      <a:pt x="4" y="20"/>
                    </a:lnTo>
                    <a:lnTo>
                      <a:pt x="0" y="18"/>
                    </a:lnTo>
                    <a:lnTo>
                      <a:pt x="0" y="12"/>
                    </a:lnTo>
                    <a:lnTo>
                      <a:pt x="0" y="12"/>
                    </a:lnTo>
                    <a:lnTo>
                      <a:pt x="0" y="12"/>
                    </a:lnTo>
                    <a:lnTo>
                      <a:pt x="0" y="8"/>
                    </a:lnTo>
                    <a:lnTo>
                      <a:pt x="4" y="4"/>
                    </a:lnTo>
                    <a:lnTo>
                      <a:pt x="8" y="2"/>
                    </a:lnTo>
                    <a:lnTo>
                      <a:pt x="14" y="0"/>
                    </a:lnTo>
                    <a:lnTo>
                      <a:pt x="316" y="0"/>
                    </a:lnTo>
                    <a:lnTo>
                      <a:pt x="316" y="0"/>
                    </a:lnTo>
                    <a:lnTo>
                      <a:pt x="322" y="2"/>
                    </a:lnTo>
                    <a:lnTo>
                      <a:pt x="326" y="4"/>
                    </a:lnTo>
                    <a:lnTo>
                      <a:pt x="330" y="8"/>
                    </a:lnTo>
                    <a:lnTo>
                      <a:pt x="330" y="12"/>
                    </a:lnTo>
                    <a:lnTo>
                      <a:pt x="33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pic>
        <p:nvPicPr>
          <p:cNvPr id="52" name="Picture 77" descr="F:\Trabajos\Envato\Graphic River\Mica PPT\mountains.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652150" y="4131539"/>
            <a:ext cx="7839701" cy="1032499"/>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613822"/>
            <a:ext cx="57150" cy="200025"/>
          </a:xfrm>
          <a:prstGeom prst="rect">
            <a:avLst/>
          </a:prstGeom>
          <a:noFill/>
          <a:extLst>
            <a:ext uri="{909E8E84-426E-40dd-AFC4-6F175D3DCCD1}">
              <a14:hiddenFill xmlns:a14="http://schemas.microsoft.com/office/drawing/2010/main">
                <a:solidFill>
                  <a:srgbClr val="FFFFFF"/>
                </a:solidFill>
              </a14:hiddenFill>
            </a:ext>
          </a:extLst>
        </p:spPr>
      </p:pic>
      <p:sp>
        <p:nvSpPr>
          <p:cNvPr id="58" name="文本框 57"/>
          <p:cNvSpPr txBox="1"/>
          <p:nvPr/>
        </p:nvSpPr>
        <p:spPr>
          <a:xfrm>
            <a:off x="1187624" y="1059582"/>
            <a:ext cx="7463351" cy="4770537"/>
          </a:xfrm>
          <a:prstGeom prst="rect">
            <a:avLst/>
          </a:prstGeom>
          <a:noFill/>
        </p:spPr>
        <p:txBody>
          <a:bodyPr wrap="square" rtlCol="0">
            <a:spAutoFit/>
          </a:bodyPr>
          <a:lstStyle/>
          <a:p>
            <a:pPr marL="285750" indent="-285750">
              <a:buFont typeface="Wingdings" charset="2"/>
              <a:buChar char="Ø"/>
            </a:pPr>
            <a:r>
              <a:rPr lang="en-US" altLang="zh-CN" sz="1600" b="1" dirty="0" smtClean="0"/>
              <a:t>The reason for the formalizations of informal techniques &amp; group-based instruments:</a:t>
            </a:r>
          </a:p>
          <a:p>
            <a:r>
              <a:rPr lang="en-US" altLang="zh-CN" sz="1600" dirty="0" smtClean="0"/>
              <a:t>To </a:t>
            </a:r>
            <a:r>
              <a:rPr lang="en-US" altLang="zh-CN" sz="1600" dirty="0" smtClean="0"/>
              <a:t>deal with asymmetry </a:t>
            </a:r>
            <a:r>
              <a:rPr lang="en-US" altLang="zh-CN" sz="1600" dirty="0"/>
              <a:t>of information, lack of collateral, and difficult enforcement of legal rights </a:t>
            </a:r>
            <a:r>
              <a:rPr lang="en-US" altLang="zh-CN" sz="1600" dirty="0" smtClean="0"/>
              <a:t>(linking of savings and credit program, peer pressure, self-selection)</a:t>
            </a:r>
            <a:endParaRPr lang="en-US" altLang="zh-CN" sz="1600" dirty="0"/>
          </a:p>
          <a:p>
            <a:endParaRPr lang="en-US" altLang="zh-CN" sz="1600" dirty="0" smtClean="0"/>
          </a:p>
          <a:p>
            <a:pPr marL="285750" indent="-285750">
              <a:buFont typeface="Wingdings" charset="2"/>
              <a:buChar char="Ø"/>
            </a:pPr>
            <a:r>
              <a:rPr lang="en-US" altLang="zh-CN" sz="1600" b="1" dirty="0" smtClean="0"/>
              <a:t>But, A </a:t>
            </a:r>
            <a:r>
              <a:rPr lang="en-US" altLang="zh-CN" sz="1600" b="1" dirty="0"/>
              <a:t>number of limits/risks may exist in group lending schemes with joint </a:t>
            </a:r>
            <a:r>
              <a:rPr lang="en-US" altLang="zh-CN" sz="1600" b="1" dirty="0" smtClean="0"/>
              <a:t>liabilities</a:t>
            </a:r>
            <a:r>
              <a:rPr lang="en-US" altLang="zh-CN" sz="1600" dirty="0" smtClean="0"/>
              <a:t>: </a:t>
            </a:r>
          </a:p>
          <a:p>
            <a:r>
              <a:rPr lang="en-US" altLang="zh-CN" sz="1600" dirty="0" smtClean="0"/>
              <a:t>1. </a:t>
            </a:r>
            <a:r>
              <a:rPr lang="en-US" altLang="zh-CN" sz="1600" dirty="0"/>
              <a:t>U</a:t>
            </a:r>
            <a:r>
              <a:rPr lang="en-US" altLang="zh-CN" sz="1600" dirty="0" smtClean="0"/>
              <a:t>nder </a:t>
            </a:r>
            <a:r>
              <a:rPr lang="en-US" altLang="zh-CN" sz="1600" dirty="0"/>
              <a:t>a group lending scheme, the burden of risk borne by an individual member of the group is higher than it would have been under a limited liability scheme. </a:t>
            </a:r>
          </a:p>
          <a:p>
            <a:endParaRPr lang="en-US" altLang="zh-CN" sz="1600" dirty="0" smtClean="0"/>
          </a:p>
          <a:p>
            <a:r>
              <a:rPr lang="en-US" altLang="zh-CN" sz="1600" dirty="0" smtClean="0"/>
              <a:t>2. </a:t>
            </a:r>
            <a:r>
              <a:rPr lang="en-US" altLang="zh-CN" sz="1600" dirty="0"/>
              <a:t>A</a:t>
            </a:r>
            <a:r>
              <a:rPr lang="en-US" altLang="zh-CN" sz="1600" dirty="0" smtClean="0"/>
              <a:t> </a:t>
            </a:r>
            <a:r>
              <a:rPr lang="en-US" altLang="zh-CN" sz="1600" dirty="0"/>
              <a:t>default by one borrower affects the credit rating of the group as a whole and causes it to default. </a:t>
            </a:r>
            <a:endParaRPr lang="en-US" altLang="zh-CN" sz="1600" dirty="0" smtClean="0"/>
          </a:p>
          <a:p>
            <a:endParaRPr lang="en-US" altLang="zh-CN" sz="1600" dirty="0"/>
          </a:p>
          <a:p>
            <a:r>
              <a:rPr lang="en-US" altLang="zh-CN" sz="1600" dirty="0" smtClean="0"/>
              <a:t>3. </a:t>
            </a:r>
            <a:r>
              <a:rPr lang="en-US" altLang="zh-CN" sz="1600" dirty="0"/>
              <a:t>A</a:t>
            </a:r>
            <a:r>
              <a:rPr lang="en-US" altLang="zh-CN" sz="1600" dirty="0" smtClean="0"/>
              <a:t> </a:t>
            </a:r>
            <a:r>
              <a:rPr lang="en-US" altLang="zh-CN" sz="1600" dirty="0"/>
              <a:t>coordination failure problem as individual borrowers have an incentive to default when they expect other individual members of the group to fail. </a:t>
            </a:r>
          </a:p>
          <a:p>
            <a:endParaRPr lang="en-US" altLang="zh-CN" sz="1600" dirty="0"/>
          </a:p>
          <a:p>
            <a:endParaRPr lang="en-US" altLang="zh-CN" sz="1600" dirty="0"/>
          </a:p>
          <a:p>
            <a:endParaRPr lang="en-US" altLang="zh-CN" sz="1600" dirty="0"/>
          </a:p>
          <a:p>
            <a:endParaRPr lang="en-US" altLang="zh-CN" sz="1600" dirty="0" smtClean="0"/>
          </a:p>
        </p:txBody>
      </p:sp>
      <p:pic>
        <p:nvPicPr>
          <p:cNvPr id="2058" name="Picture 1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57150" cy="200025"/>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30"/>
          <p:cNvSpPr>
            <a:spLocks noChangeArrowheads="1"/>
          </p:cNvSpPr>
          <p:nvPr/>
        </p:nvSpPr>
        <p:spPr bwMode="auto">
          <a:xfrm>
            <a:off x="3718936" y="287449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060" name="Rectangle 31"/>
          <p:cNvSpPr>
            <a:spLocks noChangeArrowheads="1"/>
          </p:cNvSpPr>
          <p:nvPr/>
        </p:nvSpPr>
        <p:spPr bwMode="auto">
          <a:xfrm>
            <a:off x="3718936" y="3470139"/>
            <a:ext cx="8258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2" name="Rectangle 32"/>
          <p:cNvSpPr>
            <a:spLocks noChangeArrowheads="1"/>
          </p:cNvSpPr>
          <p:nvPr/>
        </p:nvSpPr>
        <p:spPr bwMode="auto">
          <a:xfrm>
            <a:off x="3718936" y="3870189"/>
            <a:ext cx="6655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3" name="Rectangle 33"/>
          <p:cNvSpPr>
            <a:spLocks noChangeArrowheads="1"/>
          </p:cNvSpPr>
          <p:nvPr/>
        </p:nvSpPr>
        <p:spPr bwMode="auto">
          <a:xfrm>
            <a:off x="3718936" y="45318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47835493"/>
      </p:ext>
    </p:extLst>
  </p:cSld>
  <p:clrMapOvr>
    <a:masterClrMapping/>
  </p:clrMapOvr>
  <mc:AlternateContent xmlns:mc="http://schemas.openxmlformats.org/markup-compatibility/2006" xmlns:p14="http://schemas.microsoft.com/office/powerpoint/2010/main">
    <mc:Choice Requires="p14">
      <p:transition spd="slow" p14:dur="1600" advTm="11111">
        <p14:gallery dir="l"/>
      </p:transition>
    </mc:Choice>
    <mc:Fallback xmlns="">
      <p:transition spd="slow" advTm="11111">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2"/>
          <p:cNvSpPr txBox="1"/>
          <p:nvPr/>
        </p:nvSpPr>
        <p:spPr>
          <a:xfrm>
            <a:off x="1367730" y="250560"/>
            <a:ext cx="5756842" cy="430887"/>
          </a:xfrm>
          <a:prstGeom prst="rect">
            <a:avLst/>
          </a:prstGeom>
          <a:noFill/>
        </p:spPr>
        <p:txBody>
          <a:bodyPr wrap="none" rtlCol="0">
            <a:spAutoFit/>
          </a:bodyPr>
          <a:lstStyle/>
          <a:p>
            <a:r>
              <a:rPr lang="en-US" altLang="zh-CN" sz="2200" dirty="0">
                <a:solidFill>
                  <a:srgbClr val="292928"/>
                </a:solidFill>
              </a:rPr>
              <a:t>2</a:t>
            </a:r>
            <a:r>
              <a:rPr lang="en-US" altLang="zh-CN" sz="2200" b="1" dirty="0">
                <a:solidFill>
                  <a:srgbClr val="292928"/>
                </a:solidFill>
              </a:rPr>
              <a:t>. Deposit Collection &amp; Credit Extension in MFIs</a:t>
            </a:r>
            <a:endParaRPr lang="zh-CN" altLang="en-US" sz="2200" b="1" dirty="0">
              <a:solidFill>
                <a:srgbClr val="292928"/>
              </a:solidFill>
            </a:endParaRPr>
          </a:p>
        </p:txBody>
      </p:sp>
      <p:sp>
        <p:nvSpPr>
          <p:cNvPr id="36" name="矩形 35"/>
          <p:cNvSpPr/>
          <p:nvPr/>
        </p:nvSpPr>
        <p:spPr>
          <a:xfrm>
            <a:off x="1475656" y="758262"/>
            <a:ext cx="3471423" cy="338554"/>
          </a:xfrm>
          <a:prstGeom prst="rect">
            <a:avLst/>
          </a:prstGeom>
        </p:spPr>
        <p:txBody>
          <a:bodyPr wrap="none">
            <a:spAutoFit/>
          </a:bodyPr>
          <a:lstStyle/>
          <a:p>
            <a:pPr algn="ctr"/>
            <a:r>
              <a:rPr lang="en-US" altLang="zh-CN" sz="1600" dirty="0" smtClean="0">
                <a:solidFill>
                  <a:srgbClr val="292928"/>
                </a:solidFill>
              </a:rPr>
              <a:t>2.3 </a:t>
            </a:r>
            <a:r>
              <a:rPr lang="en-US" altLang="zh-CN" sz="1600" dirty="0">
                <a:solidFill>
                  <a:srgbClr val="292928"/>
                </a:solidFill>
              </a:rPr>
              <a:t>Looking </a:t>
            </a:r>
            <a:r>
              <a:rPr lang="en-US" altLang="zh-CN" sz="1600" dirty="0"/>
              <a:t>for Financial Sustainability </a:t>
            </a:r>
            <a:endParaRPr lang="en-US" altLang="zh-CN" sz="1600" dirty="0">
              <a:solidFill>
                <a:srgbClr val="292928"/>
              </a:solidFill>
            </a:endParaRPr>
          </a:p>
        </p:txBody>
      </p:sp>
      <p:grpSp>
        <p:nvGrpSpPr>
          <p:cNvPr id="37" name="组合 36"/>
          <p:cNvGrpSpPr/>
          <p:nvPr/>
        </p:nvGrpSpPr>
        <p:grpSpPr>
          <a:xfrm>
            <a:off x="307722" y="211406"/>
            <a:ext cx="898158" cy="875400"/>
            <a:chOff x="4641550" y="1440594"/>
            <a:chExt cx="587801" cy="587801"/>
          </a:xfrm>
        </p:grpSpPr>
        <p:grpSp>
          <p:nvGrpSpPr>
            <p:cNvPr id="38" name="组合 37"/>
            <p:cNvGrpSpPr/>
            <p:nvPr/>
          </p:nvGrpSpPr>
          <p:grpSpPr>
            <a:xfrm>
              <a:off x="4641550" y="1440594"/>
              <a:ext cx="587801" cy="587801"/>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4795215" y="1597882"/>
              <a:ext cx="286520" cy="248944"/>
              <a:chOff x="2601913" y="584200"/>
              <a:chExt cx="581025" cy="504825"/>
            </a:xfrm>
            <a:solidFill>
              <a:schemeClr val="accent1"/>
            </a:solidFill>
          </p:grpSpPr>
          <p:sp>
            <p:nvSpPr>
              <p:cNvPr id="40" name="Freeform 21"/>
              <p:cNvSpPr>
                <a:spLocks/>
              </p:cNvSpPr>
              <p:nvPr/>
            </p:nvSpPr>
            <p:spPr bwMode="auto">
              <a:xfrm>
                <a:off x="2601913" y="1054100"/>
                <a:ext cx="581025" cy="34925"/>
              </a:xfrm>
              <a:custGeom>
                <a:avLst/>
                <a:gdLst>
                  <a:gd name="T0" fmla="*/ 352 w 366"/>
                  <a:gd name="T1" fmla="*/ 0 h 22"/>
                  <a:gd name="T2" fmla="*/ 14 w 366"/>
                  <a:gd name="T3" fmla="*/ 0 h 22"/>
                  <a:gd name="T4" fmla="*/ 14 w 366"/>
                  <a:gd name="T5" fmla="*/ 0 h 22"/>
                  <a:gd name="T6" fmla="*/ 8 w 366"/>
                  <a:gd name="T7" fmla="*/ 0 h 22"/>
                  <a:gd name="T8" fmla="*/ 4 w 366"/>
                  <a:gd name="T9" fmla="*/ 2 h 22"/>
                  <a:gd name="T10" fmla="*/ 0 w 366"/>
                  <a:gd name="T11" fmla="*/ 6 h 22"/>
                  <a:gd name="T12" fmla="*/ 0 w 366"/>
                  <a:gd name="T13" fmla="*/ 10 h 22"/>
                  <a:gd name="T14" fmla="*/ 0 w 366"/>
                  <a:gd name="T15" fmla="*/ 12 h 22"/>
                  <a:gd name="T16" fmla="*/ 0 w 366"/>
                  <a:gd name="T17" fmla="*/ 12 h 22"/>
                  <a:gd name="T18" fmla="*/ 0 w 366"/>
                  <a:gd name="T19" fmla="*/ 16 h 22"/>
                  <a:gd name="T20" fmla="*/ 4 w 366"/>
                  <a:gd name="T21" fmla="*/ 20 h 22"/>
                  <a:gd name="T22" fmla="*/ 8 w 366"/>
                  <a:gd name="T23" fmla="*/ 22 h 22"/>
                  <a:gd name="T24" fmla="*/ 14 w 366"/>
                  <a:gd name="T25" fmla="*/ 22 h 22"/>
                  <a:gd name="T26" fmla="*/ 352 w 366"/>
                  <a:gd name="T27" fmla="*/ 22 h 22"/>
                  <a:gd name="T28" fmla="*/ 352 w 366"/>
                  <a:gd name="T29" fmla="*/ 22 h 22"/>
                  <a:gd name="T30" fmla="*/ 358 w 366"/>
                  <a:gd name="T31" fmla="*/ 22 h 22"/>
                  <a:gd name="T32" fmla="*/ 362 w 366"/>
                  <a:gd name="T33" fmla="*/ 20 h 22"/>
                  <a:gd name="T34" fmla="*/ 366 w 366"/>
                  <a:gd name="T35" fmla="*/ 16 h 22"/>
                  <a:gd name="T36" fmla="*/ 366 w 366"/>
                  <a:gd name="T37" fmla="*/ 12 h 22"/>
                  <a:gd name="T38" fmla="*/ 366 w 366"/>
                  <a:gd name="T39" fmla="*/ 10 h 22"/>
                  <a:gd name="T40" fmla="*/ 366 w 366"/>
                  <a:gd name="T41" fmla="*/ 10 h 22"/>
                  <a:gd name="T42" fmla="*/ 366 w 366"/>
                  <a:gd name="T43" fmla="*/ 6 h 22"/>
                  <a:gd name="T44" fmla="*/ 362 w 366"/>
                  <a:gd name="T45" fmla="*/ 2 h 22"/>
                  <a:gd name="T46" fmla="*/ 358 w 366"/>
                  <a:gd name="T47" fmla="*/ 0 h 22"/>
                  <a:gd name="T48" fmla="*/ 352 w 366"/>
                  <a:gd name="T49" fmla="*/ 0 h 22"/>
                  <a:gd name="T50" fmla="*/ 352 w 36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6" h="22">
                    <a:moveTo>
                      <a:pt x="352" y="0"/>
                    </a:moveTo>
                    <a:lnTo>
                      <a:pt x="14" y="0"/>
                    </a:lnTo>
                    <a:lnTo>
                      <a:pt x="14" y="0"/>
                    </a:lnTo>
                    <a:lnTo>
                      <a:pt x="8" y="0"/>
                    </a:lnTo>
                    <a:lnTo>
                      <a:pt x="4" y="2"/>
                    </a:lnTo>
                    <a:lnTo>
                      <a:pt x="0" y="6"/>
                    </a:lnTo>
                    <a:lnTo>
                      <a:pt x="0" y="10"/>
                    </a:lnTo>
                    <a:lnTo>
                      <a:pt x="0" y="12"/>
                    </a:lnTo>
                    <a:lnTo>
                      <a:pt x="0" y="12"/>
                    </a:lnTo>
                    <a:lnTo>
                      <a:pt x="0" y="16"/>
                    </a:lnTo>
                    <a:lnTo>
                      <a:pt x="4" y="20"/>
                    </a:lnTo>
                    <a:lnTo>
                      <a:pt x="8" y="22"/>
                    </a:lnTo>
                    <a:lnTo>
                      <a:pt x="14" y="22"/>
                    </a:lnTo>
                    <a:lnTo>
                      <a:pt x="352" y="22"/>
                    </a:lnTo>
                    <a:lnTo>
                      <a:pt x="352" y="22"/>
                    </a:lnTo>
                    <a:lnTo>
                      <a:pt x="358" y="22"/>
                    </a:lnTo>
                    <a:lnTo>
                      <a:pt x="362" y="20"/>
                    </a:lnTo>
                    <a:lnTo>
                      <a:pt x="366" y="16"/>
                    </a:lnTo>
                    <a:lnTo>
                      <a:pt x="366" y="12"/>
                    </a:lnTo>
                    <a:lnTo>
                      <a:pt x="366" y="10"/>
                    </a:lnTo>
                    <a:lnTo>
                      <a:pt x="366" y="10"/>
                    </a:lnTo>
                    <a:lnTo>
                      <a:pt x="366" y="6"/>
                    </a:lnTo>
                    <a:lnTo>
                      <a:pt x="362" y="2"/>
                    </a:lnTo>
                    <a:lnTo>
                      <a:pt x="358" y="0"/>
                    </a:lnTo>
                    <a:lnTo>
                      <a:pt x="352" y="0"/>
                    </a:lnTo>
                    <a:lnTo>
                      <a:pt x="3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
              <p:cNvSpPr>
                <a:spLocks noEditPoints="1"/>
              </p:cNvSpPr>
              <p:nvPr/>
            </p:nvSpPr>
            <p:spPr bwMode="auto">
              <a:xfrm>
                <a:off x="2687638" y="752475"/>
                <a:ext cx="409575" cy="206375"/>
              </a:xfrm>
              <a:custGeom>
                <a:avLst/>
                <a:gdLst>
                  <a:gd name="T0" fmla="*/ 118 w 258"/>
                  <a:gd name="T1" fmla="*/ 0 h 130"/>
                  <a:gd name="T2" fmla="*/ 112 w 258"/>
                  <a:gd name="T3" fmla="*/ 2 h 130"/>
                  <a:gd name="T4" fmla="*/ 104 w 258"/>
                  <a:gd name="T5" fmla="*/ 8 h 130"/>
                  <a:gd name="T6" fmla="*/ 104 w 258"/>
                  <a:gd name="T7" fmla="*/ 116 h 130"/>
                  <a:gd name="T8" fmla="*/ 104 w 258"/>
                  <a:gd name="T9" fmla="*/ 122 h 130"/>
                  <a:gd name="T10" fmla="*/ 112 w 258"/>
                  <a:gd name="T11" fmla="*/ 128 h 130"/>
                  <a:gd name="T12" fmla="*/ 140 w 258"/>
                  <a:gd name="T13" fmla="*/ 130 h 130"/>
                  <a:gd name="T14" fmla="*/ 146 w 258"/>
                  <a:gd name="T15" fmla="*/ 128 h 130"/>
                  <a:gd name="T16" fmla="*/ 154 w 258"/>
                  <a:gd name="T17" fmla="*/ 122 h 130"/>
                  <a:gd name="T18" fmla="*/ 154 w 258"/>
                  <a:gd name="T19" fmla="*/ 14 h 130"/>
                  <a:gd name="T20" fmla="*/ 154 w 258"/>
                  <a:gd name="T21" fmla="*/ 8 h 130"/>
                  <a:gd name="T22" fmla="*/ 146 w 258"/>
                  <a:gd name="T23" fmla="*/ 2 h 130"/>
                  <a:gd name="T24" fmla="*/ 140 w 258"/>
                  <a:gd name="T25" fmla="*/ 0 h 130"/>
                  <a:gd name="T26" fmla="*/ 14 w 258"/>
                  <a:gd name="T27" fmla="*/ 0 h 130"/>
                  <a:gd name="T28" fmla="*/ 8 w 258"/>
                  <a:gd name="T29" fmla="*/ 2 h 130"/>
                  <a:gd name="T30" fmla="*/ 2 w 258"/>
                  <a:gd name="T31" fmla="*/ 8 h 130"/>
                  <a:gd name="T32" fmla="*/ 0 w 258"/>
                  <a:gd name="T33" fmla="*/ 116 h 130"/>
                  <a:gd name="T34" fmla="*/ 2 w 258"/>
                  <a:gd name="T35" fmla="*/ 122 h 130"/>
                  <a:gd name="T36" fmla="*/ 8 w 258"/>
                  <a:gd name="T37" fmla="*/ 128 h 130"/>
                  <a:gd name="T38" fmla="*/ 38 w 258"/>
                  <a:gd name="T39" fmla="*/ 130 h 130"/>
                  <a:gd name="T40" fmla="*/ 42 w 258"/>
                  <a:gd name="T41" fmla="*/ 128 h 130"/>
                  <a:gd name="T42" fmla="*/ 50 w 258"/>
                  <a:gd name="T43" fmla="*/ 122 h 130"/>
                  <a:gd name="T44" fmla="*/ 52 w 258"/>
                  <a:gd name="T45" fmla="*/ 14 h 130"/>
                  <a:gd name="T46" fmla="*/ 50 w 258"/>
                  <a:gd name="T47" fmla="*/ 8 h 130"/>
                  <a:gd name="T48" fmla="*/ 42 w 258"/>
                  <a:gd name="T49" fmla="*/ 2 h 130"/>
                  <a:gd name="T50" fmla="*/ 38 w 258"/>
                  <a:gd name="T51" fmla="*/ 0 h 130"/>
                  <a:gd name="T52" fmla="*/ 220 w 258"/>
                  <a:gd name="T53" fmla="*/ 0 h 130"/>
                  <a:gd name="T54" fmla="*/ 216 w 258"/>
                  <a:gd name="T55" fmla="*/ 2 h 130"/>
                  <a:gd name="T56" fmla="*/ 208 w 258"/>
                  <a:gd name="T57" fmla="*/ 8 h 130"/>
                  <a:gd name="T58" fmla="*/ 206 w 258"/>
                  <a:gd name="T59" fmla="*/ 116 h 130"/>
                  <a:gd name="T60" fmla="*/ 208 w 258"/>
                  <a:gd name="T61" fmla="*/ 122 h 130"/>
                  <a:gd name="T62" fmla="*/ 216 w 258"/>
                  <a:gd name="T63" fmla="*/ 128 h 130"/>
                  <a:gd name="T64" fmla="*/ 244 w 258"/>
                  <a:gd name="T65" fmla="*/ 130 h 130"/>
                  <a:gd name="T66" fmla="*/ 250 w 258"/>
                  <a:gd name="T67" fmla="*/ 128 h 130"/>
                  <a:gd name="T68" fmla="*/ 256 w 258"/>
                  <a:gd name="T69" fmla="*/ 122 h 130"/>
                  <a:gd name="T70" fmla="*/ 258 w 258"/>
                  <a:gd name="T71" fmla="*/ 14 h 130"/>
                  <a:gd name="T72" fmla="*/ 256 w 258"/>
                  <a:gd name="T73" fmla="*/ 8 h 130"/>
                  <a:gd name="T74" fmla="*/ 250 w 258"/>
                  <a:gd name="T75" fmla="*/ 2 h 130"/>
                  <a:gd name="T76" fmla="*/ 244 w 258"/>
                  <a:gd name="T7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 h="130">
                    <a:moveTo>
                      <a:pt x="140" y="0"/>
                    </a:moveTo>
                    <a:lnTo>
                      <a:pt x="118" y="0"/>
                    </a:lnTo>
                    <a:lnTo>
                      <a:pt x="118" y="0"/>
                    </a:lnTo>
                    <a:lnTo>
                      <a:pt x="112" y="2"/>
                    </a:lnTo>
                    <a:lnTo>
                      <a:pt x="108" y="4"/>
                    </a:lnTo>
                    <a:lnTo>
                      <a:pt x="104" y="8"/>
                    </a:lnTo>
                    <a:lnTo>
                      <a:pt x="104" y="14"/>
                    </a:lnTo>
                    <a:lnTo>
                      <a:pt x="104" y="116"/>
                    </a:lnTo>
                    <a:lnTo>
                      <a:pt x="104" y="116"/>
                    </a:lnTo>
                    <a:lnTo>
                      <a:pt x="104" y="122"/>
                    </a:lnTo>
                    <a:lnTo>
                      <a:pt x="108" y="126"/>
                    </a:lnTo>
                    <a:lnTo>
                      <a:pt x="112" y="128"/>
                    </a:lnTo>
                    <a:lnTo>
                      <a:pt x="118" y="130"/>
                    </a:lnTo>
                    <a:lnTo>
                      <a:pt x="140" y="130"/>
                    </a:lnTo>
                    <a:lnTo>
                      <a:pt x="140" y="130"/>
                    </a:lnTo>
                    <a:lnTo>
                      <a:pt x="146" y="128"/>
                    </a:lnTo>
                    <a:lnTo>
                      <a:pt x="150" y="126"/>
                    </a:lnTo>
                    <a:lnTo>
                      <a:pt x="154" y="122"/>
                    </a:lnTo>
                    <a:lnTo>
                      <a:pt x="154" y="116"/>
                    </a:lnTo>
                    <a:lnTo>
                      <a:pt x="154" y="14"/>
                    </a:lnTo>
                    <a:lnTo>
                      <a:pt x="154" y="14"/>
                    </a:lnTo>
                    <a:lnTo>
                      <a:pt x="154" y="8"/>
                    </a:lnTo>
                    <a:lnTo>
                      <a:pt x="150" y="4"/>
                    </a:lnTo>
                    <a:lnTo>
                      <a:pt x="146" y="2"/>
                    </a:lnTo>
                    <a:lnTo>
                      <a:pt x="140" y="0"/>
                    </a:lnTo>
                    <a:lnTo>
                      <a:pt x="140" y="0"/>
                    </a:lnTo>
                    <a:close/>
                    <a:moveTo>
                      <a:pt x="38" y="0"/>
                    </a:moveTo>
                    <a:lnTo>
                      <a:pt x="14" y="0"/>
                    </a:lnTo>
                    <a:lnTo>
                      <a:pt x="14" y="0"/>
                    </a:lnTo>
                    <a:lnTo>
                      <a:pt x="8" y="2"/>
                    </a:lnTo>
                    <a:lnTo>
                      <a:pt x="4" y="4"/>
                    </a:lnTo>
                    <a:lnTo>
                      <a:pt x="2" y="8"/>
                    </a:lnTo>
                    <a:lnTo>
                      <a:pt x="0" y="14"/>
                    </a:lnTo>
                    <a:lnTo>
                      <a:pt x="0" y="116"/>
                    </a:lnTo>
                    <a:lnTo>
                      <a:pt x="0" y="116"/>
                    </a:lnTo>
                    <a:lnTo>
                      <a:pt x="2" y="122"/>
                    </a:lnTo>
                    <a:lnTo>
                      <a:pt x="4" y="126"/>
                    </a:lnTo>
                    <a:lnTo>
                      <a:pt x="8" y="128"/>
                    </a:lnTo>
                    <a:lnTo>
                      <a:pt x="14" y="130"/>
                    </a:lnTo>
                    <a:lnTo>
                      <a:pt x="38" y="130"/>
                    </a:lnTo>
                    <a:lnTo>
                      <a:pt x="38" y="130"/>
                    </a:lnTo>
                    <a:lnTo>
                      <a:pt x="42" y="128"/>
                    </a:lnTo>
                    <a:lnTo>
                      <a:pt x="48" y="126"/>
                    </a:lnTo>
                    <a:lnTo>
                      <a:pt x="50" y="122"/>
                    </a:lnTo>
                    <a:lnTo>
                      <a:pt x="52" y="116"/>
                    </a:lnTo>
                    <a:lnTo>
                      <a:pt x="52" y="14"/>
                    </a:lnTo>
                    <a:lnTo>
                      <a:pt x="52" y="14"/>
                    </a:lnTo>
                    <a:lnTo>
                      <a:pt x="50" y="8"/>
                    </a:lnTo>
                    <a:lnTo>
                      <a:pt x="48" y="4"/>
                    </a:lnTo>
                    <a:lnTo>
                      <a:pt x="42" y="2"/>
                    </a:lnTo>
                    <a:lnTo>
                      <a:pt x="38" y="0"/>
                    </a:lnTo>
                    <a:lnTo>
                      <a:pt x="38" y="0"/>
                    </a:lnTo>
                    <a:close/>
                    <a:moveTo>
                      <a:pt x="244" y="0"/>
                    </a:moveTo>
                    <a:lnTo>
                      <a:pt x="220" y="0"/>
                    </a:lnTo>
                    <a:lnTo>
                      <a:pt x="220" y="0"/>
                    </a:lnTo>
                    <a:lnTo>
                      <a:pt x="216" y="2"/>
                    </a:lnTo>
                    <a:lnTo>
                      <a:pt x="210" y="4"/>
                    </a:lnTo>
                    <a:lnTo>
                      <a:pt x="208" y="8"/>
                    </a:lnTo>
                    <a:lnTo>
                      <a:pt x="206" y="14"/>
                    </a:lnTo>
                    <a:lnTo>
                      <a:pt x="206" y="116"/>
                    </a:lnTo>
                    <a:lnTo>
                      <a:pt x="206" y="116"/>
                    </a:lnTo>
                    <a:lnTo>
                      <a:pt x="208" y="122"/>
                    </a:lnTo>
                    <a:lnTo>
                      <a:pt x="210" y="126"/>
                    </a:lnTo>
                    <a:lnTo>
                      <a:pt x="216" y="128"/>
                    </a:lnTo>
                    <a:lnTo>
                      <a:pt x="220" y="130"/>
                    </a:lnTo>
                    <a:lnTo>
                      <a:pt x="244" y="130"/>
                    </a:lnTo>
                    <a:lnTo>
                      <a:pt x="244" y="130"/>
                    </a:lnTo>
                    <a:lnTo>
                      <a:pt x="250" y="128"/>
                    </a:lnTo>
                    <a:lnTo>
                      <a:pt x="254" y="126"/>
                    </a:lnTo>
                    <a:lnTo>
                      <a:pt x="256" y="122"/>
                    </a:lnTo>
                    <a:lnTo>
                      <a:pt x="258" y="116"/>
                    </a:lnTo>
                    <a:lnTo>
                      <a:pt x="258" y="14"/>
                    </a:lnTo>
                    <a:lnTo>
                      <a:pt x="258" y="14"/>
                    </a:lnTo>
                    <a:lnTo>
                      <a:pt x="256" y="8"/>
                    </a:lnTo>
                    <a:lnTo>
                      <a:pt x="254" y="4"/>
                    </a:lnTo>
                    <a:lnTo>
                      <a:pt x="250" y="2"/>
                    </a:lnTo>
                    <a:lnTo>
                      <a:pt x="244" y="0"/>
                    </a:lnTo>
                    <a:lnTo>
                      <a:pt x="2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3"/>
              <p:cNvSpPr>
                <a:spLocks/>
              </p:cNvSpPr>
              <p:nvPr/>
            </p:nvSpPr>
            <p:spPr bwMode="auto">
              <a:xfrm>
                <a:off x="2601913" y="584200"/>
                <a:ext cx="581025" cy="136525"/>
              </a:xfrm>
              <a:custGeom>
                <a:avLst/>
                <a:gdLst>
                  <a:gd name="T0" fmla="*/ 358 w 366"/>
                  <a:gd name="T1" fmla="*/ 66 h 86"/>
                  <a:gd name="T2" fmla="*/ 186 w 366"/>
                  <a:gd name="T3" fmla="*/ 0 h 86"/>
                  <a:gd name="T4" fmla="*/ 186 w 366"/>
                  <a:gd name="T5" fmla="*/ 0 h 86"/>
                  <a:gd name="T6" fmla="*/ 180 w 366"/>
                  <a:gd name="T7" fmla="*/ 0 h 86"/>
                  <a:gd name="T8" fmla="*/ 8 w 366"/>
                  <a:gd name="T9" fmla="*/ 66 h 86"/>
                  <a:gd name="T10" fmla="*/ 8 w 366"/>
                  <a:gd name="T11" fmla="*/ 66 h 86"/>
                  <a:gd name="T12" fmla="*/ 4 w 366"/>
                  <a:gd name="T13" fmla="*/ 68 h 86"/>
                  <a:gd name="T14" fmla="*/ 2 w 366"/>
                  <a:gd name="T15" fmla="*/ 70 h 86"/>
                  <a:gd name="T16" fmla="*/ 0 w 366"/>
                  <a:gd name="T17" fmla="*/ 74 h 86"/>
                  <a:gd name="T18" fmla="*/ 0 w 366"/>
                  <a:gd name="T19" fmla="*/ 78 h 86"/>
                  <a:gd name="T20" fmla="*/ 0 w 366"/>
                  <a:gd name="T21" fmla="*/ 78 h 86"/>
                  <a:gd name="T22" fmla="*/ 2 w 366"/>
                  <a:gd name="T23" fmla="*/ 80 h 86"/>
                  <a:gd name="T24" fmla="*/ 4 w 366"/>
                  <a:gd name="T25" fmla="*/ 82 h 86"/>
                  <a:gd name="T26" fmla="*/ 6 w 366"/>
                  <a:gd name="T27" fmla="*/ 84 h 86"/>
                  <a:gd name="T28" fmla="*/ 10 w 366"/>
                  <a:gd name="T29" fmla="*/ 86 h 86"/>
                  <a:gd name="T30" fmla="*/ 356 w 366"/>
                  <a:gd name="T31" fmla="*/ 86 h 86"/>
                  <a:gd name="T32" fmla="*/ 356 w 366"/>
                  <a:gd name="T33" fmla="*/ 86 h 86"/>
                  <a:gd name="T34" fmla="*/ 360 w 366"/>
                  <a:gd name="T35" fmla="*/ 84 h 86"/>
                  <a:gd name="T36" fmla="*/ 362 w 366"/>
                  <a:gd name="T37" fmla="*/ 82 h 86"/>
                  <a:gd name="T38" fmla="*/ 364 w 366"/>
                  <a:gd name="T39" fmla="*/ 80 h 86"/>
                  <a:gd name="T40" fmla="*/ 366 w 366"/>
                  <a:gd name="T41" fmla="*/ 78 h 86"/>
                  <a:gd name="T42" fmla="*/ 366 w 366"/>
                  <a:gd name="T43" fmla="*/ 78 h 86"/>
                  <a:gd name="T44" fmla="*/ 366 w 366"/>
                  <a:gd name="T45" fmla="*/ 74 h 86"/>
                  <a:gd name="T46" fmla="*/ 364 w 366"/>
                  <a:gd name="T47" fmla="*/ 70 h 86"/>
                  <a:gd name="T48" fmla="*/ 362 w 366"/>
                  <a:gd name="T49" fmla="*/ 68 h 86"/>
                  <a:gd name="T50" fmla="*/ 358 w 366"/>
                  <a:gd name="T51" fmla="*/ 66 h 86"/>
                  <a:gd name="T52" fmla="*/ 358 w 366"/>
                  <a:gd name="T53"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6" h="86">
                    <a:moveTo>
                      <a:pt x="358" y="66"/>
                    </a:moveTo>
                    <a:lnTo>
                      <a:pt x="186" y="0"/>
                    </a:lnTo>
                    <a:lnTo>
                      <a:pt x="186" y="0"/>
                    </a:lnTo>
                    <a:lnTo>
                      <a:pt x="180" y="0"/>
                    </a:lnTo>
                    <a:lnTo>
                      <a:pt x="8" y="66"/>
                    </a:lnTo>
                    <a:lnTo>
                      <a:pt x="8" y="66"/>
                    </a:lnTo>
                    <a:lnTo>
                      <a:pt x="4" y="68"/>
                    </a:lnTo>
                    <a:lnTo>
                      <a:pt x="2" y="70"/>
                    </a:lnTo>
                    <a:lnTo>
                      <a:pt x="0" y="74"/>
                    </a:lnTo>
                    <a:lnTo>
                      <a:pt x="0" y="78"/>
                    </a:lnTo>
                    <a:lnTo>
                      <a:pt x="0" y="78"/>
                    </a:lnTo>
                    <a:lnTo>
                      <a:pt x="2" y="80"/>
                    </a:lnTo>
                    <a:lnTo>
                      <a:pt x="4" y="82"/>
                    </a:lnTo>
                    <a:lnTo>
                      <a:pt x="6" y="84"/>
                    </a:lnTo>
                    <a:lnTo>
                      <a:pt x="10" y="86"/>
                    </a:lnTo>
                    <a:lnTo>
                      <a:pt x="356" y="86"/>
                    </a:lnTo>
                    <a:lnTo>
                      <a:pt x="356" y="86"/>
                    </a:lnTo>
                    <a:lnTo>
                      <a:pt x="360" y="84"/>
                    </a:lnTo>
                    <a:lnTo>
                      <a:pt x="362" y="82"/>
                    </a:lnTo>
                    <a:lnTo>
                      <a:pt x="364" y="80"/>
                    </a:lnTo>
                    <a:lnTo>
                      <a:pt x="366" y="78"/>
                    </a:lnTo>
                    <a:lnTo>
                      <a:pt x="366" y="78"/>
                    </a:lnTo>
                    <a:lnTo>
                      <a:pt x="366" y="74"/>
                    </a:lnTo>
                    <a:lnTo>
                      <a:pt x="364" y="70"/>
                    </a:lnTo>
                    <a:lnTo>
                      <a:pt x="362" y="68"/>
                    </a:lnTo>
                    <a:lnTo>
                      <a:pt x="358" y="66"/>
                    </a:lnTo>
                    <a:lnTo>
                      <a:pt x="35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84"/>
              <p:cNvSpPr>
                <a:spLocks/>
              </p:cNvSpPr>
              <p:nvPr/>
            </p:nvSpPr>
            <p:spPr bwMode="auto">
              <a:xfrm>
                <a:off x="2630488" y="987425"/>
                <a:ext cx="523875" cy="38100"/>
              </a:xfrm>
              <a:custGeom>
                <a:avLst/>
                <a:gdLst>
                  <a:gd name="T0" fmla="*/ 330 w 330"/>
                  <a:gd name="T1" fmla="*/ 12 h 24"/>
                  <a:gd name="T2" fmla="*/ 330 w 330"/>
                  <a:gd name="T3" fmla="*/ 12 h 24"/>
                  <a:gd name="T4" fmla="*/ 330 w 330"/>
                  <a:gd name="T5" fmla="*/ 12 h 24"/>
                  <a:gd name="T6" fmla="*/ 330 w 330"/>
                  <a:gd name="T7" fmla="*/ 18 h 24"/>
                  <a:gd name="T8" fmla="*/ 326 w 330"/>
                  <a:gd name="T9" fmla="*/ 20 h 24"/>
                  <a:gd name="T10" fmla="*/ 322 w 330"/>
                  <a:gd name="T11" fmla="*/ 24 h 24"/>
                  <a:gd name="T12" fmla="*/ 316 w 330"/>
                  <a:gd name="T13" fmla="*/ 24 h 24"/>
                  <a:gd name="T14" fmla="*/ 14 w 330"/>
                  <a:gd name="T15" fmla="*/ 24 h 24"/>
                  <a:gd name="T16" fmla="*/ 14 w 330"/>
                  <a:gd name="T17" fmla="*/ 24 h 24"/>
                  <a:gd name="T18" fmla="*/ 8 w 330"/>
                  <a:gd name="T19" fmla="*/ 24 h 24"/>
                  <a:gd name="T20" fmla="*/ 4 w 330"/>
                  <a:gd name="T21" fmla="*/ 20 h 24"/>
                  <a:gd name="T22" fmla="*/ 0 w 330"/>
                  <a:gd name="T23" fmla="*/ 18 h 24"/>
                  <a:gd name="T24" fmla="*/ 0 w 330"/>
                  <a:gd name="T25" fmla="*/ 12 h 24"/>
                  <a:gd name="T26" fmla="*/ 0 w 330"/>
                  <a:gd name="T27" fmla="*/ 12 h 24"/>
                  <a:gd name="T28" fmla="*/ 0 w 330"/>
                  <a:gd name="T29" fmla="*/ 12 h 24"/>
                  <a:gd name="T30" fmla="*/ 0 w 330"/>
                  <a:gd name="T31" fmla="*/ 8 h 24"/>
                  <a:gd name="T32" fmla="*/ 4 w 330"/>
                  <a:gd name="T33" fmla="*/ 4 h 24"/>
                  <a:gd name="T34" fmla="*/ 8 w 330"/>
                  <a:gd name="T35" fmla="*/ 2 h 24"/>
                  <a:gd name="T36" fmla="*/ 14 w 330"/>
                  <a:gd name="T37" fmla="*/ 0 h 24"/>
                  <a:gd name="T38" fmla="*/ 316 w 330"/>
                  <a:gd name="T39" fmla="*/ 0 h 24"/>
                  <a:gd name="T40" fmla="*/ 316 w 330"/>
                  <a:gd name="T41" fmla="*/ 0 h 24"/>
                  <a:gd name="T42" fmla="*/ 322 w 330"/>
                  <a:gd name="T43" fmla="*/ 2 h 24"/>
                  <a:gd name="T44" fmla="*/ 326 w 330"/>
                  <a:gd name="T45" fmla="*/ 4 h 24"/>
                  <a:gd name="T46" fmla="*/ 330 w 330"/>
                  <a:gd name="T47" fmla="*/ 8 h 24"/>
                  <a:gd name="T48" fmla="*/ 330 w 330"/>
                  <a:gd name="T49" fmla="*/ 12 h 24"/>
                  <a:gd name="T50" fmla="*/ 330 w 330"/>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0" h="24">
                    <a:moveTo>
                      <a:pt x="330" y="12"/>
                    </a:moveTo>
                    <a:lnTo>
                      <a:pt x="330" y="12"/>
                    </a:lnTo>
                    <a:lnTo>
                      <a:pt x="330" y="12"/>
                    </a:lnTo>
                    <a:lnTo>
                      <a:pt x="330" y="18"/>
                    </a:lnTo>
                    <a:lnTo>
                      <a:pt x="326" y="20"/>
                    </a:lnTo>
                    <a:lnTo>
                      <a:pt x="322" y="24"/>
                    </a:lnTo>
                    <a:lnTo>
                      <a:pt x="316" y="24"/>
                    </a:lnTo>
                    <a:lnTo>
                      <a:pt x="14" y="24"/>
                    </a:lnTo>
                    <a:lnTo>
                      <a:pt x="14" y="24"/>
                    </a:lnTo>
                    <a:lnTo>
                      <a:pt x="8" y="24"/>
                    </a:lnTo>
                    <a:lnTo>
                      <a:pt x="4" y="20"/>
                    </a:lnTo>
                    <a:lnTo>
                      <a:pt x="0" y="18"/>
                    </a:lnTo>
                    <a:lnTo>
                      <a:pt x="0" y="12"/>
                    </a:lnTo>
                    <a:lnTo>
                      <a:pt x="0" y="12"/>
                    </a:lnTo>
                    <a:lnTo>
                      <a:pt x="0" y="12"/>
                    </a:lnTo>
                    <a:lnTo>
                      <a:pt x="0" y="8"/>
                    </a:lnTo>
                    <a:lnTo>
                      <a:pt x="4" y="4"/>
                    </a:lnTo>
                    <a:lnTo>
                      <a:pt x="8" y="2"/>
                    </a:lnTo>
                    <a:lnTo>
                      <a:pt x="14" y="0"/>
                    </a:lnTo>
                    <a:lnTo>
                      <a:pt x="316" y="0"/>
                    </a:lnTo>
                    <a:lnTo>
                      <a:pt x="316" y="0"/>
                    </a:lnTo>
                    <a:lnTo>
                      <a:pt x="322" y="2"/>
                    </a:lnTo>
                    <a:lnTo>
                      <a:pt x="326" y="4"/>
                    </a:lnTo>
                    <a:lnTo>
                      <a:pt x="330" y="8"/>
                    </a:lnTo>
                    <a:lnTo>
                      <a:pt x="330" y="12"/>
                    </a:lnTo>
                    <a:lnTo>
                      <a:pt x="33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pic>
        <p:nvPicPr>
          <p:cNvPr id="52" name="Picture 77" descr="F:\Trabajos\Envato\Graphic River\Mica PPT\mountains.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652150" y="4131539"/>
            <a:ext cx="7839701" cy="1032499"/>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613822"/>
            <a:ext cx="57150" cy="200025"/>
          </a:xfrm>
          <a:prstGeom prst="rect">
            <a:avLst/>
          </a:prstGeom>
          <a:noFill/>
          <a:extLst>
            <a:ext uri="{909E8E84-426E-40dd-AFC4-6F175D3DCCD1}">
              <a14:hiddenFill xmlns:a14="http://schemas.microsoft.com/office/drawing/2010/main">
                <a:solidFill>
                  <a:srgbClr val="FFFFFF"/>
                </a:solidFill>
              </a14:hiddenFill>
            </a:ext>
          </a:extLst>
        </p:spPr>
      </p:pic>
      <p:sp>
        <p:nvSpPr>
          <p:cNvPr id="58" name="文本框 57"/>
          <p:cNvSpPr txBox="1"/>
          <p:nvPr/>
        </p:nvSpPr>
        <p:spPr>
          <a:xfrm>
            <a:off x="1403648" y="1491630"/>
            <a:ext cx="7272808" cy="2308324"/>
          </a:xfrm>
          <a:prstGeom prst="rect">
            <a:avLst/>
          </a:prstGeom>
          <a:noFill/>
        </p:spPr>
        <p:txBody>
          <a:bodyPr wrap="square" rtlCol="0">
            <a:spAutoFit/>
          </a:bodyPr>
          <a:lstStyle/>
          <a:p>
            <a:r>
              <a:rPr lang="en-US" altLang="zh-CN" sz="1600" b="1" dirty="0" smtClean="0"/>
              <a:t>Approach to deal with the risk:</a:t>
            </a:r>
          </a:p>
          <a:p>
            <a:endParaRPr lang="en-US" altLang="zh-CN" sz="1600" b="1" dirty="0"/>
          </a:p>
          <a:p>
            <a:r>
              <a:rPr lang="en-US" altLang="zh-CN" sz="1600" b="1" dirty="0" smtClean="0"/>
              <a:t>1. </a:t>
            </a:r>
            <a:r>
              <a:rPr lang="en-US" altLang="zh-CN" sz="1600" b="1" dirty="0"/>
              <a:t>Sequential </a:t>
            </a:r>
            <a:r>
              <a:rPr lang="en-US" altLang="zh-CN" sz="1600" b="1" dirty="0" smtClean="0"/>
              <a:t>lending</a:t>
            </a:r>
            <a:r>
              <a:rPr lang="en-US" altLang="zh-CN" sz="1600" dirty="0" smtClean="0"/>
              <a:t>: Loans </a:t>
            </a:r>
            <a:r>
              <a:rPr lang="en-US" altLang="zh-CN" sz="1600" dirty="0"/>
              <a:t>are provided sequentially to different sub-groups of borrowers participating in a given group lending scheme </a:t>
            </a:r>
          </a:p>
          <a:p>
            <a:endParaRPr lang="en-US" altLang="zh-CN" sz="1600" dirty="0" smtClean="0"/>
          </a:p>
          <a:p>
            <a:r>
              <a:rPr lang="en-US" altLang="zh-CN" sz="1600" b="1" dirty="0" smtClean="0"/>
              <a:t>2. self</a:t>
            </a:r>
            <a:r>
              <a:rPr lang="en-US" altLang="zh-CN" sz="1600" b="1" dirty="0"/>
              <a:t>-</a:t>
            </a:r>
            <a:r>
              <a:rPr lang="en-US" altLang="zh-CN" sz="1600" b="1" dirty="0" smtClean="0"/>
              <a:t>selection: </a:t>
            </a:r>
            <a:r>
              <a:rPr lang="en-US" altLang="zh-CN" sz="1600" dirty="0"/>
              <a:t>group formation among good credit risks, addressing partially the problem of imperfect information faced by the lender, and thereby lowering the overall risk of the group lending scheme. </a:t>
            </a:r>
          </a:p>
          <a:p>
            <a:endParaRPr lang="en-US" altLang="zh-CN" sz="1600" dirty="0"/>
          </a:p>
        </p:txBody>
      </p:sp>
      <p:pic>
        <p:nvPicPr>
          <p:cNvPr id="2058" name="Picture 1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57150" cy="200025"/>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30"/>
          <p:cNvSpPr>
            <a:spLocks noChangeArrowheads="1"/>
          </p:cNvSpPr>
          <p:nvPr/>
        </p:nvSpPr>
        <p:spPr bwMode="auto">
          <a:xfrm>
            <a:off x="3718936" y="287449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060" name="Rectangle 31"/>
          <p:cNvSpPr>
            <a:spLocks noChangeArrowheads="1"/>
          </p:cNvSpPr>
          <p:nvPr/>
        </p:nvSpPr>
        <p:spPr bwMode="auto">
          <a:xfrm>
            <a:off x="3718936" y="3470139"/>
            <a:ext cx="8258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2" name="Rectangle 32"/>
          <p:cNvSpPr>
            <a:spLocks noChangeArrowheads="1"/>
          </p:cNvSpPr>
          <p:nvPr/>
        </p:nvSpPr>
        <p:spPr bwMode="auto">
          <a:xfrm>
            <a:off x="3718936" y="3870189"/>
            <a:ext cx="6655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3" name="Rectangle 33"/>
          <p:cNvSpPr>
            <a:spLocks noChangeArrowheads="1"/>
          </p:cNvSpPr>
          <p:nvPr/>
        </p:nvSpPr>
        <p:spPr bwMode="auto">
          <a:xfrm>
            <a:off x="3718936" y="45318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47835493"/>
      </p:ext>
    </p:extLst>
  </p:cSld>
  <p:clrMapOvr>
    <a:masterClrMapping/>
  </p:clrMapOvr>
  <mc:AlternateContent xmlns:mc="http://schemas.openxmlformats.org/markup-compatibility/2006" xmlns:p14="http://schemas.microsoft.com/office/powerpoint/2010/main">
    <mc:Choice Requires="p14">
      <p:transition spd="slow" p14:dur="1600" advTm="11111">
        <p14:gallery dir="l"/>
      </p:transition>
    </mc:Choice>
    <mc:Fallback xmlns="">
      <p:transition spd="slow" advTm="11111">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矩形 23"/>
          <p:cNvSpPr/>
          <p:nvPr/>
        </p:nvSpPr>
        <p:spPr>
          <a:xfrm>
            <a:off x="0" y="1599642"/>
            <a:ext cx="9144000" cy="1944216"/>
          </a:xfrm>
          <a:prstGeom prst="rect">
            <a:avLst/>
          </a:prstGeom>
          <a:solidFill>
            <a:schemeClr val="accent2">
              <a:alpha val="9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3107803" y="1131590"/>
            <a:ext cx="2928394" cy="2867153"/>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3"/>
          <p:cNvSpPr txBox="1"/>
          <p:nvPr/>
        </p:nvSpPr>
        <p:spPr>
          <a:xfrm>
            <a:off x="3056968" y="2121699"/>
            <a:ext cx="3030071" cy="954107"/>
          </a:xfrm>
          <a:prstGeom prst="rect">
            <a:avLst/>
          </a:prstGeom>
          <a:noFill/>
        </p:spPr>
        <p:txBody>
          <a:bodyPr wrap="none" rtlCol="0">
            <a:spAutoFit/>
          </a:bodyPr>
          <a:lstStyle/>
          <a:p>
            <a:pPr algn="ctr"/>
            <a:r>
              <a:rPr lang="en-US" altLang="zh-CN" sz="2800" b="1" dirty="0" smtClean="0">
                <a:solidFill>
                  <a:srgbClr val="4D4D4D"/>
                </a:solidFill>
                <a:latin typeface="微软雅黑" pitchFamily="34" charset="-122"/>
                <a:ea typeface="微软雅黑" pitchFamily="34" charset="-122"/>
              </a:rPr>
              <a:t>3.</a:t>
            </a:r>
            <a:r>
              <a:rPr lang="en-US" altLang="zh-CN" sz="2800" b="1" dirty="0">
                <a:solidFill>
                  <a:srgbClr val="4D4D4D"/>
                </a:solidFill>
                <a:latin typeface="微软雅黑" pitchFamily="34" charset="-122"/>
                <a:ea typeface="微软雅黑" pitchFamily="34" charset="-122"/>
              </a:rPr>
              <a:t> </a:t>
            </a:r>
            <a:r>
              <a:rPr lang="en-US" altLang="zh-CN" sz="2800" b="1" dirty="0" smtClean="0">
                <a:solidFill>
                  <a:srgbClr val="4D4D4D"/>
                </a:solidFill>
                <a:latin typeface="微软雅黑" pitchFamily="34" charset="-122"/>
                <a:ea typeface="微软雅黑" pitchFamily="34" charset="-122"/>
              </a:rPr>
              <a:t>Links Between </a:t>
            </a:r>
          </a:p>
          <a:p>
            <a:pPr algn="ctr"/>
            <a:r>
              <a:rPr lang="en-US" altLang="zh-CN" sz="2800" b="1" dirty="0" smtClean="0">
                <a:solidFill>
                  <a:srgbClr val="4D4D4D"/>
                </a:solidFill>
                <a:latin typeface="微软雅黑" pitchFamily="34" charset="-122"/>
                <a:ea typeface="微软雅黑" pitchFamily="34" charset="-122"/>
              </a:rPr>
              <a:t>Several Parties</a:t>
            </a:r>
            <a:endParaRPr lang="zh-CN" altLang="en-US" sz="2800" b="1" dirty="0">
              <a:solidFill>
                <a:srgbClr val="4D4D4D"/>
              </a:solidFill>
              <a:latin typeface="微软雅黑" pitchFamily="34" charset="-122"/>
              <a:ea typeface="微软雅黑" pitchFamily="34" charset="-122"/>
            </a:endParaRPr>
          </a:p>
        </p:txBody>
      </p:sp>
    </p:spTree>
    <p:extLst>
      <p:ext uri="{BB962C8B-B14F-4D97-AF65-F5344CB8AC3E}">
        <p14:creationId xmlns:p14="http://schemas.microsoft.com/office/powerpoint/2010/main" val="2679308853"/>
      </p:ext>
    </p:extLst>
  </p:cSld>
  <p:clrMapOvr>
    <a:masterClrMapping/>
  </p:clrMapOvr>
  <mc:AlternateContent xmlns:mc="http://schemas.openxmlformats.org/markup-compatibility/2006" xmlns:p14="http://schemas.microsoft.com/office/powerpoint/2010/main">
    <mc:Choice Requires="p14">
      <p:transition spd="slow" p14:dur="1600" advTm="2716">
        <p14:gallery dir="l"/>
      </p:transition>
    </mc:Choice>
    <mc:Fallback xmlns="">
      <p:transition spd="slow" advTm="2716">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repeatCount="200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strVal val="4*#ppt_w"/>
                                          </p:val>
                                        </p:tav>
                                        <p:tav tm="100000">
                                          <p:val>
                                            <p:strVal val="#ppt_w"/>
                                          </p:val>
                                        </p:tav>
                                      </p:tavLst>
                                    </p:anim>
                                    <p:anim calcmode="lin" valueType="num">
                                      <p:cBhvr>
                                        <p:cTn id="8" dur="500" fill="hold"/>
                                        <p:tgtEl>
                                          <p:spTgt spid="25"/>
                                        </p:tgtEl>
                                        <p:attrNameLst>
                                          <p:attrName>ppt_h</p:attrName>
                                        </p:attrNameLst>
                                      </p:cBhvr>
                                      <p:tavLst>
                                        <p:tav tm="0">
                                          <p:val>
                                            <p:strVal val="4*#ppt_h"/>
                                          </p:val>
                                        </p:tav>
                                        <p:tav tm="100000">
                                          <p:val>
                                            <p:strVal val="#ppt_h"/>
                                          </p:val>
                                        </p:tav>
                                      </p:tavLst>
                                    </p:anim>
                                  </p:childTnLst>
                                </p:cTn>
                              </p:par>
                            </p:childTnLst>
                          </p:cTn>
                        </p:par>
                        <p:par>
                          <p:cTn id="9" fill="hold">
                            <p:stCondLst>
                              <p:cond delay="1000"/>
                            </p:stCondLst>
                            <p:childTnLst>
                              <p:par>
                                <p:cTn id="10" presetID="16" presetClass="entr" presetSubtype="37"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500"/>
                                        <p:tgtEl>
                                          <p:spTgt spid="24"/>
                                        </p:tgtEl>
                                      </p:cBhvr>
                                    </p:animEffect>
                                  </p:childTnLst>
                                </p:cTn>
                              </p:par>
                            </p:childTnLst>
                          </p:cTn>
                        </p:par>
                        <p:par>
                          <p:cTn id="13" fill="hold">
                            <p:stCondLst>
                              <p:cond delay="1500"/>
                            </p:stCondLst>
                            <p:childTnLst>
                              <p:par>
                                <p:cTn id="14" presetID="12" presetClass="entr" presetSubtype="4" fill="hold" grpId="0" nodeType="afterEffect">
                                  <p:stCondLst>
                                    <p:cond delay="0"/>
                                  </p:stCondLst>
                                  <p:iterate type="lt">
                                    <p:tmPct val="10000"/>
                                  </p:iterate>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p:tgtEl>
                                          <p:spTgt spid="26"/>
                                        </p:tgtEl>
                                        <p:attrNameLst>
                                          <p:attrName>ppt_y</p:attrName>
                                        </p:attrNameLst>
                                      </p:cBhvr>
                                      <p:tavLst>
                                        <p:tav tm="0">
                                          <p:val>
                                            <p:strVal val="#ppt_y+#ppt_h*1.125000"/>
                                          </p:val>
                                        </p:tav>
                                        <p:tav tm="100000">
                                          <p:val>
                                            <p:strVal val="#ppt_y"/>
                                          </p:val>
                                        </p:tav>
                                      </p:tavLst>
                                    </p:anim>
                                    <p:animEffect transition="in" filter="wipe(up)">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2"/>
          <p:cNvSpPr txBox="1"/>
          <p:nvPr/>
        </p:nvSpPr>
        <p:spPr>
          <a:xfrm>
            <a:off x="1367730" y="250560"/>
            <a:ext cx="7753094" cy="430887"/>
          </a:xfrm>
          <a:prstGeom prst="rect">
            <a:avLst/>
          </a:prstGeom>
          <a:noFill/>
        </p:spPr>
        <p:txBody>
          <a:bodyPr wrap="none" rtlCol="0">
            <a:spAutoFit/>
          </a:bodyPr>
          <a:lstStyle/>
          <a:p>
            <a:r>
              <a:rPr lang="en-US" altLang="zh-CN" sz="2200" dirty="0">
                <a:solidFill>
                  <a:srgbClr val="292928"/>
                </a:solidFill>
              </a:rPr>
              <a:t>3</a:t>
            </a:r>
            <a:r>
              <a:rPr lang="en-US" altLang="zh-CN" sz="2200" b="1" dirty="0" smtClean="0">
                <a:solidFill>
                  <a:srgbClr val="292928"/>
                </a:solidFill>
              </a:rPr>
              <a:t>. Between the Operations of MFIs and Banks, Donors and NGOs</a:t>
            </a:r>
            <a:endParaRPr lang="zh-CN" altLang="en-US" sz="2200" b="1" dirty="0">
              <a:solidFill>
                <a:srgbClr val="292928"/>
              </a:solidFill>
            </a:endParaRPr>
          </a:p>
        </p:txBody>
      </p:sp>
      <p:sp>
        <p:nvSpPr>
          <p:cNvPr id="36" name="矩形 35"/>
          <p:cNvSpPr/>
          <p:nvPr/>
        </p:nvSpPr>
        <p:spPr>
          <a:xfrm>
            <a:off x="1467064" y="758262"/>
            <a:ext cx="5199060" cy="338554"/>
          </a:xfrm>
          <a:prstGeom prst="rect">
            <a:avLst/>
          </a:prstGeom>
        </p:spPr>
        <p:txBody>
          <a:bodyPr wrap="none">
            <a:spAutoFit/>
          </a:bodyPr>
          <a:lstStyle/>
          <a:p>
            <a:r>
              <a:rPr lang="en-US" altLang="zh-CN" sz="1600" dirty="0" smtClean="0">
                <a:solidFill>
                  <a:srgbClr val="292928"/>
                </a:solidFill>
              </a:rPr>
              <a:t>3.1 </a:t>
            </a:r>
            <a:r>
              <a:rPr lang="en-US" altLang="zh-CN" sz="1600" dirty="0"/>
              <a:t>Developing Complementarities between MFIs and Banks </a:t>
            </a:r>
          </a:p>
        </p:txBody>
      </p:sp>
      <p:grpSp>
        <p:nvGrpSpPr>
          <p:cNvPr id="37" name="组合 36"/>
          <p:cNvGrpSpPr/>
          <p:nvPr/>
        </p:nvGrpSpPr>
        <p:grpSpPr>
          <a:xfrm>
            <a:off x="307722" y="211406"/>
            <a:ext cx="898158" cy="875400"/>
            <a:chOff x="4641550" y="1440594"/>
            <a:chExt cx="587801" cy="587801"/>
          </a:xfrm>
        </p:grpSpPr>
        <p:grpSp>
          <p:nvGrpSpPr>
            <p:cNvPr id="38" name="组合 37"/>
            <p:cNvGrpSpPr/>
            <p:nvPr/>
          </p:nvGrpSpPr>
          <p:grpSpPr>
            <a:xfrm>
              <a:off x="4641550" y="1440594"/>
              <a:ext cx="587801" cy="587801"/>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4795215" y="1597882"/>
              <a:ext cx="286520" cy="248944"/>
              <a:chOff x="2601913" y="584200"/>
              <a:chExt cx="581025" cy="504825"/>
            </a:xfrm>
            <a:solidFill>
              <a:schemeClr val="accent1"/>
            </a:solidFill>
          </p:grpSpPr>
          <p:sp>
            <p:nvSpPr>
              <p:cNvPr id="40" name="Freeform 21"/>
              <p:cNvSpPr>
                <a:spLocks/>
              </p:cNvSpPr>
              <p:nvPr/>
            </p:nvSpPr>
            <p:spPr bwMode="auto">
              <a:xfrm>
                <a:off x="2601913" y="1054100"/>
                <a:ext cx="581025" cy="34925"/>
              </a:xfrm>
              <a:custGeom>
                <a:avLst/>
                <a:gdLst>
                  <a:gd name="T0" fmla="*/ 352 w 366"/>
                  <a:gd name="T1" fmla="*/ 0 h 22"/>
                  <a:gd name="T2" fmla="*/ 14 w 366"/>
                  <a:gd name="T3" fmla="*/ 0 h 22"/>
                  <a:gd name="T4" fmla="*/ 14 w 366"/>
                  <a:gd name="T5" fmla="*/ 0 h 22"/>
                  <a:gd name="T6" fmla="*/ 8 w 366"/>
                  <a:gd name="T7" fmla="*/ 0 h 22"/>
                  <a:gd name="T8" fmla="*/ 4 w 366"/>
                  <a:gd name="T9" fmla="*/ 2 h 22"/>
                  <a:gd name="T10" fmla="*/ 0 w 366"/>
                  <a:gd name="T11" fmla="*/ 6 h 22"/>
                  <a:gd name="T12" fmla="*/ 0 w 366"/>
                  <a:gd name="T13" fmla="*/ 10 h 22"/>
                  <a:gd name="T14" fmla="*/ 0 w 366"/>
                  <a:gd name="T15" fmla="*/ 12 h 22"/>
                  <a:gd name="T16" fmla="*/ 0 w 366"/>
                  <a:gd name="T17" fmla="*/ 12 h 22"/>
                  <a:gd name="T18" fmla="*/ 0 w 366"/>
                  <a:gd name="T19" fmla="*/ 16 h 22"/>
                  <a:gd name="T20" fmla="*/ 4 w 366"/>
                  <a:gd name="T21" fmla="*/ 20 h 22"/>
                  <a:gd name="T22" fmla="*/ 8 w 366"/>
                  <a:gd name="T23" fmla="*/ 22 h 22"/>
                  <a:gd name="T24" fmla="*/ 14 w 366"/>
                  <a:gd name="T25" fmla="*/ 22 h 22"/>
                  <a:gd name="T26" fmla="*/ 352 w 366"/>
                  <a:gd name="T27" fmla="*/ 22 h 22"/>
                  <a:gd name="T28" fmla="*/ 352 w 366"/>
                  <a:gd name="T29" fmla="*/ 22 h 22"/>
                  <a:gd name="T30" fmla="*/ 358 w 366"/>
                  <a:gd name="T31" fmla="*/ 22 h 22"/>
                  <a:gd name="T32" fmla="*/ 362 w 366"/>
                  <a:gd name="T33" fmla="*/ 20 h 22"/>
                  <a:gd name="T34" fmla="*/ 366 w 366"/>
                  <a:gd name="T35" fmla="*/ 16 h 22"/>
                  <a:gd name="T36" fmla="*/ 366 w 366"/>
                  <a:gd name="T37" fmla="*/ 12 h 22"/>
                  <a:gd name="T38" fmla="*/ 366 w 366"/>
                  <a:gd name="T39" fmla="*/ 10 h 22"/>
                  <a:gd name="T40" fmla="*/ 366 w 366"/>
                  <a:gd name="T41" fmla="*/ 10 h 22"/>
                  <a:gd name="T42" fmla="*/ 366 w 366"/>
                  <a:gd name="T43" fmla="*/ 6 h 22"/>
                  <a:gd name="T44" fmla="*/ 362 w 366"/>
                  <a:gd name="T45" fmla="*/ 2 h 22"/>
                  <a:gd name="T46" fmla="*/ 358 w 366"/>
                  <a:gd name="T47" fmla="*/ 0 h 22"/>
                  <a:gd name="T48" fmla="*/ 352 w 366"/>
                  <a:gd name="T49" fmla="*/ 0 h 22"/>
                  <a:gd name="T50" fmla="*/ 352 w 36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6" h="22">
                    <a:moveTo>
                      <a:pt x="352" y="0"/>
                    </a:moveTo>
                    <a:lnTo>
                      <a:pt x="14" y="0"/>
                    </a:lnTo>
                    <a:lnTo>
                      <a:pt x="14" y="0"/>
                    </a:lnTo>
                    <a:lnTo>
                      <a:pt x="8" y="0"/>
                    </a:lnTo>
                    <a:lnTo>
                      <a:pt x="4" y="2"/>
                    </a:lnTo>
                    <a:lnTo>
                      <a:pt x="0" y="6"/>
                    </a:lnTo>
                    <a:lnTo>
                      <a:pt x="0" y="10"/>
                    </a:lnTo>
                    <a:lnTo>
                      <a:pt x="0" y="12"/>
                    </a:lnTo>
                    <a:lnTo>
                      <a:pt x="0" y="12"/>
                    </a:lnTo>
                    <a:lnTo>
                      <a:pt x="0" y="16"/>
                    </a:lnTo>
                    <a:lnTo>
                      <a:pt x="4" y="20"/>
                    </a:lnTo>
                    <a:lnTo>
                      <a:pt x="8" y="22"/>
                    </a:lnTo>
                    <a:lnTo>
                      <a:pt x="14" y="22"/>
                    </a:lnTo>
                    <a:lnTo>
                      <a:pt x="352" y="22"/>
                    </a:lnTo>
                    <a:lnTo>
                      <a:pt x="352" y="22"/>
                    </a:lnTo>
                    <a:lnTo>
                      <a:pt x="358" y="22"/>
                    </a:lnTo>
                    <a:lnTo>
                      <a:pt x="362" y="20"/>
                    </a:lnTo>
                    <a:lnTo>
                      <a:pt x="366" y="16"/>
                    </a:lnTo>
                    <a:lnTo>
                      <a:pt x="366" y="12"/>
                    </a:lnTo>
                    <a:lnTo>
                      <a:pt x="366" y="10"/>
                    </a:lnTo>
                    <a:lnTo>
                      <a:pt x="366" y="10"/>
                    </a:lnTo>
                    <a:lnTo>
                      <a:pt x="366" y="6"/>
                    </a:lnTo>
                    <a:lnTo>
                      <a:pt x="362" y="2"/>
                    </a:lnTo>
                    <a:lnTo>
                      <a:pt x="358" y="0"/>
                    </a:lnTo>
                    <a:lnTo>
                      <a:pt x="352" y="0"/>
                    </a:lnTo>
                    <a:lnTo>
                      <a:pt x="3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
              <p:cNvSpPr>
                <a:spLocks noEditPoints="1"/>
              </p:cNvSpPr>
              <p:nvPr/>
            </p:nvSpPr>
            <p:spPr bwMode="auto">
              <a:xfrm>
                <a:off x="2687638" y="752475"/>
                <a:ext cx="409575" cy="206375"/>
              </a:xfrm>
              <a:custGeom>
                <a:avLst/>
                <a:gdLst>
                  <a:gd name="T0" fmla="*/ 118 w 258"/>
                  <a:gd name="T1" fmla="*/ 0 h 130"/>
                  <a:gd name="T2" fmla="*/ 112 w 258"/>
                  <a:gd name="T3" fmla="*/ 2 h 130"/>
                  <a:gd name="T4" fmla="*/ 104 w 258"/>
                  <a:gd name="T5" fmla="*/ 8 h 130"/>
                  <a:gd name="T6" fmla="*/ 104 w 258"/>
                  <a:gd name="T7" fmla="*/ 116 h 130"/>
                  <a:gd name="T8" fmla="*/ 104 w 258"/>
                  <a:gd name="T9" fmla="*/ 122 h 130"/>
                  <a:gd name="T10" fmla="*/ 112 w 258"/>
                  <a:gd name="T11" fmla="*/ 128 h 130"/>
                  <a:gd name="T12" fmla="*/ 140 w 258"/>
                  <a:gd name="T13" fmla="*/ 130 h 130"/>
                  <a:gd name="T14" fmla="*/ 146 w 258"/>
                  <a:gd name="T15" fmla="*/ 128 h 130"/>
                  <a:gd name="T16" fmla="*/ 154 w 258"/>
                  <a:gd name="T17" fmla="*/ 122 h 130"/>
                  <a:gd name="T18" fmla="*/ 154 w 258"/>
                  <a:gd name="T19" fmla="*/ 14 h 130"/>
                  <a:gd name="T20" fmla="*/ 154 w 258"/>
                  <a:gd name="T21" fmla="*/ 8 h 130"/>
                  <a:gd name="T22" fmla="*/ 146 w 258"/>
                  <a:gd name="T23" fmla="*/ 2 h 130"/>
                  <a:gd name="T24" fmla="*/ 140 w 258"/>
                  <a:gd name="T25" fmla="*/ 0 h 130"/>
                  <a:gd name="T26" fmla="*/ 14 w 258"/>
                  <a:gd name="T27" fmla="*/ 0 h 130"/>
                  <a:gd name="T28" fmla="*/ 8 w 258"/>
                  <a:gd name="T29" fmla="*/ 2 h 130"/>
                  <a:gd name="T30" fmla="*/ 2 w 258"/>
                  <a:gd name="T31" fmla="*/ 8 h 130"/>
                  <a:gd name="T32" fmla="*/ 0 w 258"/>
                  <a:gd name="T33" fmla="*/ 116 h 130"/>
                  <a:gd name="T34" fmla="*/ 2 w 258"/>
                  <a:gd name="T35" fmla="*/ 122 h 130"/>
                  <a:gd name="T36" fmla="*/ 8 w 258"/>
                  <a:gd name="T37" fmla="*/ 128 h 130"/>
                  <a:gd name="T38" fmla="*/ 38 w 258"/>
                  <a:gd name="T39" fmla="*/ 130 h 130"/>
                  <a:gd name="T40" fmla="*/ 42 w 258"/>
                  <a:gd name="T41" fmla="*/ 128 h 130"/>
                  <a:gd name="T42" fmla="*/ 50 w 258"/>
                  <a:gd name="T43" fmla="*/ 122 h 130"/>
                  <a:gd name="T44" fmla="*/ 52 w 258"/>
                  <a:gd name="T45" fmla="*/ 14 h 130"/>
                  <a:gd name="T46" fmla="*/ 50 w 258"/>
                  <a:gd name="T47" fmla="*/ 8 h 130"/>
                  <a:gd name="T48" fmla="*/ 42 w 258"/>
                  <a:gd name="T49" fmla="*/ 2 h 130"/>
                  <a:gd name="T50" fmla="*/ 38 w 258"/>
                  <a:gd name="T51" fmla="*/ 0 h 130"/>
                  <a:gd name="T52" fmla="*/ 220 w 258"/>
                  <a:gd name="T53" fmla="*/ 0 h 130"/>
                  <a:gd name="T54" fmla="*/ 216 w 258"/>
                  <a:gd name="T55" fmla="*/ 2 h 130"/>
                  <a:gd name="T56" fmla="*/ 208 w 258"/>
                  <a:gd name="T57" fmla="*/ 8 h 130"/>
                  <a:gd name="T58" fmla="*/ 206 w 258"/>
                  <a:gd name="T59" fmla="*/ 116 h 130"/>
                  <a:gd name="T60" fmla="*/ 208 w 258"/>
                  <a:gd name="T61" fmla="*/ 122 h 130"/>
                  <a:gd name="T62" fmla="*/ 216 w 258"/>
                  <a:gd name="T63" fmla="*/ 128 h 130"/>
                  <a:gd name="T64" fmla="*/ 244 w 258"/>
                  <a:gd name="T65" fmla="*/ 130 h 130"/>
                  <a:gd name="T66" fmla="*/ 250 w 258"/>
                  <a:gd name="T67" fmla="*/ 128 h 130"/>
                  <a:gd name="T68" fmla="*/ 256 w 258"/>
                  <a:gd name="T69" fmla="*/ 122 h 130"/>
                  <a:gd name="T70" fmla="*/ 258 w 258"/>
                  <a:gd name="T71" fmla="*/ 14 h 130"/>
                  <a:gd name="T72" fmla="*/ 256 w 258"/>
                  <a:gd name="T73" fmla="*/ 8 h 130"/>
                  <a:gd name="T74" fmla="*/ 250 w 258"/>
                  <a:gd name="T75" fmla="*/ 2 h 130"/>
                  <a:gd name="T76" fmla="*/ 244 w 258"/>
                  <a:gd name="T7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 h="130">
                    <a:moveTo>
                      <a:pt x="140" y="0"/>
                    </a:moveTo>
                    <a:lnTo>
                      <a:pt x="118" y="0"/>
                    </a:lnTo>
                    <a:lnTo>
                      <a:pt x="118" y="0"/>
                    </a:lnTo>
                    <a:lnTo>
                      <a:pt x="112" y="2"/>
                    </a:lnTo>
                    <a:lnTo>
                      <a:pt x="108" y="4"/>
                    </a:lnTo>
                    <a:lnTo>
                      <a:pt x="104" y="8"/>
                    </a:lnTo>
                    <a:lnTo>
                      <a:pt x="104" y="14"/>
                    </a:lnTo>
                    <a:lnTo>
                      <a:pt x="104" y="116"/>
                    </a:lnTo>
                    <a:lnTo>
                      <a:pt x="104" y="116"/>
                    </a:lnTo>
                    <a:lnTo>
                      <a:pt x="104" y="122"/>
                    </a:lnTo>
                    <a:lnTo>
                      <a:pt x="108" y="126"/>
                    </a:lnTo>
                    <a:lnTo>
                      <a:pt x="112" y="128"/>
                    </a:lnTo>
                    <a:lnTo>
                      <a:pt x="118" y="130"/>
                    </a:lnTo>
                    <a:lnTo>
                      <a:pt x="140" y="130"/>
                    </a:lnTo>
                    <a:lnTo>
                      <a:pt x="140" y="130"/>
                    </a:lnTo>
                    <a:lnTo>
                      <a:pt x="146" y="128"/>
                    </a:lnTo>
                    <a:lnTo>
                      <a:pt x="150" y="126"/>
                    </a:lnTo>
                    <a:lnTo>
                      <a:pt x="154" y="122"/>
                    </a:lnTo>
                    <a:lnTo>
                      <a:pt x="154" y="116"/>
                    </a:lnTo>
                    <a:lnTo>
                      <a:pt x="154" y="14"/>
                    </a:lnTo>
                    <a:lnTo>
                      <a:pt x="154" y="14"/>
                    </a:lnTo>
                    <a:lnTo>
                      <a:pt x="154" y="8"/>
                    </a:lnTo>
                    <a:lnTo>
                      <a:pt x="150" y="4"/>
                    </a:lnTo>
                    <a:lnTo>
                      <a:pt x="146" y="2"/>
                    </a:lnTo>
                    <a:lnTo>
                      <a:pt x="140" y="0"/>
                    </a:lnTo>
                    <a:lnTo>
                      <a:pt x="140" y="0"/>
                    </a:lnTo>
                    <a:close/>
                    <a:moveTo>
                      <a:pt x="38" y="0"/>
                    </a:moveTo>
                    <a:lnTo>
                      <a:pt x="14" y="0"/>
                    </a:lnTo>
                    <a:lnTo>
                      <a:pt x="14" y="0"/>
                    </a:lnTo>
                    <a:lnTo>
                      <a:pt x="8" y="2"/>
                    </a:lnTo>
                    <a:lnTo>
                      <a:pt x="4" y="4"/>
                    </a:lnTo>
                    <a:lnTo>
                      <a:pt x="2" y="8"/>
                    </a:lnTo>
                    <a:lnTo>
                      <a:pt x="0" y="14"/>
                    </a:lnTo>
                    <a:lnTo>
                      <a:pt x="0" y="116"/>
                    </a:lnTo>
                    <a:lnTo>
                      <a:pt x="0" y="116"/>
                    </a:lnTo>
                    <a:lnTo>
                      <a:pt x="2" y="122"/>
                    </a:lnTo>
                    <a:lnTo>
                      <a:pt x="4" y="126"/>
                    </a:lnTo>
                    <a:lnTo>
                      <a:pt x="8" y="128"/>
                    </a:lnTo>
                    <a:lnTo>
                      <a:pt x="14" y="130"/>
                    </a:lnTo>
                    <a:lnTo>
                      <a:pt x="38" y="130"/>
                    </a:lnTo>
                    <a:lnTo>
                      <a:pt x="38" y="130"/>
                    </a:lnTo>
                    <a:lnTo>
                      <a:pt x="42" y="128"/>
                    </a:lnTo>
                    <a:lnTo>
                      <a:pt x="48" y="126"/>
                    </a:lnTo>
                    <a:lnTo>
                      <a:pt x="50" y="122"/>
                    </a:lnTo>
                    <a:lnTo>
                      <a:pt x="52" y="116"/>
                    </a:lnTo>
                    <a:lnTo>
                      <a:pt x="52" y="14"/>
                    </a:lnTo>
                    <a:lnTo>
                      <a:pt x="52" y="14"/>
                    </a:lnTo>
                    <a:lnTo>
                      <a:pt x="50" y="8"/>
                    </a:lnTo>
                    <a:lnTo>
                      <a:pt x="48" y="4"/>
                    </a:lnTo>
                    <a:lnTo>
                      <a:pt x="42" y="2"/>
                    </a:lnTo>
                    <a:lnTo>
                      <a:pt x="38" y="0"/>
                    </a:lnTo>
                    <a:lnTo>
                      <a:pt x="38" y="0"/>
                    </a:lnTo>
                    <a:close/>
                    <a:moveTo>
                      <a:pt x="244" y="0"/>
                    </a:moveTo>
                    <a:lnTo>
                      <a:pt x="220" y="0"/>
                    </a:lnTo>
                    <a:lnTo>
                      <a:pt x="220" y="0"/>
                    </a:lnTo>
                    <a:lnTo>
                      <a:pt x="216" y="2"/>
                    </a:lnTo>
                    <a:lnTo>
                      <a:pt x="210" y="4"/>
                    </a:lnTo>
                    <a:lnTo>
                      <a:pt x="208" y="8"/>
                    </a:lnTo>
                    <a:lnTo>
                      <a:pt x="206" y="14"/>
                    </a:lnTo>
                    <a:lnTo>
                      <a:pt x="206" y="116"/>
                    </a:lnTo>
                    <a:lnTo>
                      <a:pt x="206" y="116"/>
                    </a:lnTo>
                    <a:lnTo>
                      <a:pt x="208" y="122"/>
                    </a:lnTo>
                    <a:lnTo>
                      <a:pt x="210" y="126"/>
                    </a:lnTo>
                    <a:lnTo>
                      <a:pt x="216" y="128"/>
                    </a:lnTo>
                    <a:lnTo>
                      <a:pt x="220" y="130"/>
                    </a:lnTo>
                    <a:lnTo>
                      <a:pt x="244" y="130"/>
                    </a:lnTo>
                    <a:lnTo>
                      <a:pt x="244" y="130"/>
                    </a:lnTo>
                    <a:lnTo>
                      <a:pt x="250" y="128"/>
                    </a:lnTo>
                    <a:lnTo>
                      <a:pt x="254" y="126"/>
                    </a:lnTo>
                    <a:lnTo>
                      <a:pt x="256" y="122"/>
                    </a:lnTo>
                    <a:lnTo>
                      <a:pt x="258" y="116"/>
                    </a:lnTo>
                    <a:lnTo>
                      <a:pt x="258" y="14"/>
                    </a:lnTo>
                    <a:lnTo>
                      <a:pt x="258" y="14"/>
                    </a:lnTo>
                    <a:lnTo>
                      <a:pt x="256" y="8"/>
                    </a:lnTo>
                    <a:lnTo>
                      <a:pt x="254" y="4"/>
                    </a:lnTo>
                    <a:lnTo>
                      <a:pt x="250" y="2"/>
                    </a:lnTo>
                    <a:lnTo>
                      <a:pt x="244" y="0"/>
                    </a:lnTo>
                    <a:lnTo>
                      <a:pt x="2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3"/>
              <p:cNvSpPr>
                <a:spLocks/>
              </p:cNvSpPr>
              <p:nvPr/>
            </p:nvSpPr>
            <p:spPr bwMode="auto">
              <a:xfrm>
                <a:off x="2601913" y="584200"/>
                <a:ext cx="581025" cy="136525"/>
              </a:xfrm>
              <a:custGeom>
                <a:avLst/>
                <a:gdLst>
                  <a:gd name="T0" fmla="*/ 358 w 366"/>
                  <a:gd name="T1" fmla="*/ 66 h 86"/>
                  <a:gd name="T2" fmla="*/ 186 w 366"/>
                  <a:gd name="T3" fmla="*/ 0 h 86"/>
                  <a:gd name="T4" fmla="*/ 186 w 366"/>
                  <a:gd name="T5" fmla="*/ 0 h 86"/>
                  <a:gd name="T6" fmla="*/ 180 w 366"/>
                  <a:gd name="T7" fmla="*/ 0 h 86"/>
                  <a:gd name="T8" fmla="*/ 8 w 366"/>
                  <a:gd name="T9" fmla="*/ 66 h 86"/>
                  <a:gd name="T10" fmla="*/ 8 w 366"/>
                  <a:gd name="T11" fmla="*/ 66 h 86"/>
                  <a:gd name="T12" fmla="*/ 4 w 366"/>
                  <a:gd name="T13" fmla="*/ 68 h 86"/>
                  <a:gd name="T14" fmla="*/ 2 w 366"/>
                  <a:gd name="T15" fmla="*/ 70 h 86"/>
                  <a:gd name="T16" fmla="*/ 0 w 366"/>
                  <a:gd name="T17" fmla="*/ 74 h 86"/>
                  <a:gd name="T18" fmla="*/ 0 w 366"/>
                  <a:gd name="T19" fmla="*/ 78 h 86"/>
                  <a:gd name="T20" fmla="*/ 0 w 366"/>
                  <a:gd name="T21" fmla="*/ 78 h 86"/>
                  <a:gd name="T22" fmla="*/ 2 w 366"/>
                  <a:gd name="T23" fmla="*/ 80 h 86"/>
                  <a:gd name="T24" fmla="*/ 4 w 366"/>
                  <a:gd name="T25" fmla="*/ 82 h 86"/>
                  <a:gd name="T26" fmla="*/ 6 w 366"/>
                  <a:gd name="T27" fmla="*/ 84 h 86"/>
                  <a:gd name="T28" fmla="*/ 10 w 366"/>
                  <a:gd name="T29" fmla="*/ 86 h 86"/>
                  <a:gd name="T30" fmla="*/ 356 w 366"/>
                  <a:gd name="T31" fmla="*/ 86 h 86"/>
                  <a:gd name="T32" fmla="*/ 356 w 366"/>
                  <a:gd name="T33" fmla="*/ 86 h 86"/>
                  <a:gd name="T34" fmla="*/ 360 w 366"/>
                  <a:gd name="T35" fmla="*/ 84 h 86"/>
                  <a:gd name="T36" fmla="*/ 362 w 366"/>
                  <a:gd name="T37" fmla="*/ 82 h 86"/>
                  <a:gd name="T38" fmla="*/ 364 w 366"/>
                  <a:gd name="T39" fmla="*/ 80 h 86"/>
                  <a:gd name="T40" fmla="*/ 366 w 366"/>
                  <a:gd name="T41" fmla="*/ 78 h 86"/>
                  <a:gd name="T42" fmla="*/ 366 w 366"/>
                  <a:gd name="T43" fmla="*/ 78 h 86"/>
                  <a:gd name="T44" fmla="*/ 366 w 366"/>
                  <a:gd name="T45" fmla="*/ 74 h 86"/>
                  <a:gd name="T46" fmla="*/ 364 w 366"/>
                  <a:gd name="T47" fmla="*/ 70 h 86"/>
                  <a:gd name="T48" fmla="*/ 362 w 366"/>
                  <a:gd name="T49" fmla="*/ 68 h 86"/>
                  <a:gd name="T50" fmla="*/ 358 w 366"/>
                  <a:gd name="T51" fmla="*/ 66 h 86"/>
                  <a:gd name="T52" fmla="*/ 358 w 366"/>
                  <a:gd name="T53"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6" h="86">
                    <a:moveTo>
                      <a:pt x="358" y="66"/>
                    </a:moveTo>
                    <a:lnTo>
                      <a:pt x="186" y="0"/>
                    </a:lnTo>
                    <a:lnTo>
                      <a:pt x="186" y="0"/>
                    </a:lnTo>
                    <a:lnTo>
                      <a:pt x="180" y="0"/>
                    </a:lnTo>
                    <a:lnTo>
                      <a:pt x="8" y="66"/>
                    </a:lnTo>
                    <a:lnTo>
                      <a:pt x="8" y="66"/>
                    </a:lnTo>
                    <a:lnTo>
                      <a:pt x="4" y="68"/>
                    </a:lnTo>
                    <a:lnTo>
                      <a:pt x="2" y="70"/>
                    </a:lnTo>
                    <a:lnTo>
                      <a:pt x="0" y="74"/>
                    </a:lnTo>
                    <a:lnTo>
                      <a:pt x="0" y="78"/>
                    </a:lnTo>
                    <a:lnTo>
                      <a:pt x="0" y="78"/>
                    </a:lnTo>
                    <a:lnTo>
                      <a:pt x="2" y="80"/>
                    </a:lnTo>
                    <a:lnTo>
                      <a:pt x="4" y="82"/>
                    </a:lnTo>
                    <a:lnTo>
                      <a:pt x="6" y="84"/>
                    </a:lnTo>
                    <a:lnTo>
                      <a:pt x="10" y="86"/>
                    </a:lnTo>
                    <a:lnTo>
                      <a:pt x="356" y="86"/>
                    </a:lnTo>
                    <a:lnTo>
                      <a:pt x="356" y="86"/>
                    </a:lnTo>
                    <a:lnTo>
                      <a:pt x="360" y="84"/>
                    </a:lnTo>
                    <a:lnTo>
                      <a:pt x="362" y="82"/>
                    </a:lnTo>
                    <a:lnTo>
                      <a:pt x="364" y="80"/>
                    </a:lnTo>
                    <a:lnTo>
                      <a:pt x="366" y="78"/>
                    </a:lnTo>
                    <a:lnTo>
                      <a:pt x="366" y="78"/>
                    </a:lnTo>
                    <a:lnTo>
                      <a:pt x="366" y="74"/>
                    </a:lnTo>
                    <a:lnTo>
                      <a:pt x="364" y="70"/>
                    </a:lnTo>
                    <a:lnTo>
                      <a:pt x="362" y="68"/>
                    </a:lnTo>
                    <a:lnTo>
                      <a:pt x="358" y="66"/>
                    </a:lnTo>
                    <a:lnTo>
                      <a:pt x="35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84"/>
              <p:cNvSpPr>
                <a:spLocks/>
              </p:cNvSpPr>
              <p:nvPr/>
            </p:nvSpPr>
            <p:spPr bwMode="auto">
              <a:xfrm>
                <a:off x="2630488" y="987425"/>
                <a:ext cx="523875" cy="38100"/>
              </a:xfrm>
              <a:custGeom>
                <a:avLst/>
                <a:gdLst>
                  <a:gd name="T0" fmla="*/ 330 w 330"/>
                  <a:gd name="T1" fmla="*/ 12 h 24"/>
                  <a:gd name="T2" fmla="*/ 330 w 330"/>
                  <a:gd name="T3" fmla="*/ 12 h 24"/>
                  <a:gd name="T4" fmla="*/ 330 w 330"/>
                  <a:gd name="T5" fmla="*/ 12 h 24"/>
                  <a:gd name="T6" fmla="*/ 330 w 330"/>
                  <a:gd name="T7" fmla="*/ 18 h 24"/>
                  <a:gd name="T8" fmla="*/ 326 w 330"/>
                  <a:gd name="T9" fmla="*/ 20 h 24"/>
                  <a:gd name="T10" fmla="*/ 322 w 330"/>
                  <a:gd name="T11" fmla="*/ 24 h 24"/>
                  <a:gd name="T12" fmla="*/ 316 w 330"/>
                  <a:gd name="T13" fmla="*/ 24 h 24"/>
                  <a:gd name="T14" fmla="*/ 14 w 330"/>
                  <a:gd name="T15" fmla="*/ 24 h 24"/>
                  <a:gd name="T16" fmla="*/ 14 w 330"/>
                  <a:gd name="T17" fmla="*/ 24 h 24"/>
                  <a:gd name="T18" fmla="*/ 8 w 330"/>
                  <a:gd name="T19" fmla="*/ 24 h 24"/>
                  <a:gd name="T20" fmla="*/ 4 w 330"/>
                  <a:gd name="T21" fmla="*/ 20 h 24"/>
                  <a:gd name="T22" fmla="*/ 0 w 330"/>
                  <a:gd name="T23" fmla="*/ 18 h 24"/>
                  <a:gd name="T24" fmla="*/ 0 w 330"/>
                  <a:gd name="T25" fmla="*/ 12 h 24"/>
                  <a:gd name="T26" fmla="*/ 0 w 330"/>
                  <a:gd name="T27" fmla="*/ 12 h 24"/>
                  <a:gd name="T28" fmla="*/ 0 w 330"/>
                  <a:gd name="T29" fmla="*/ 12 h 24"/>
                  <a:gd name="T30" fmla="*/ 0 w 330"/>
                  <a:gd name="T31" fmla="*/ 8 h 24"/>
                  <a:gd name="T32" fmla="*/ 4 w 330"/>
                  <a:gd name="T33" fmla="*/ 4 h 24"/>
                  <a:gd name="T34" fmla="*/ 8 w 330"/>
                  <a:gd name="T35" fmla="*/ 2 h 24"/>
                  <a:gd name="T36" fmla="*/ 14 w 330"/>
                  <a:gd name="T37" fmla="*/ 0 h 24"/>
                  <a:gd name="T38" fmla="*/ 316 w 330"/>
                  <a:gd name="T39" fmla="*/ 0 h 24"/>
                  <a:gd name="T40" fmla="*/ 316 w 330"/>
                  <a:gd name="T41" fmla="*/ 0 h 24"/>
                  <a:gd name="T42" fmla="*/ 322 w 330"/>
                  <a:gd name="T43" fmla="*/ 2 h 24"/>
                  <a:gd name="T44" fmla="*/ 326 w 330"/>
                  <a:gd name="T45" fmla="*/ 4 h 24"/>
                  <a:gd name="T46" fmla="*/ 330 w 330"/>
                  <a:gd name="T47" fmla="*/ 8 h 24"/>
                  <a:gd name="T48" fmla="*/ 330 w 330"/>
                  <a:gd name="T49" fmla="*/ 12 h 24"/>
                  <a:gd name="T50" fmla="*/ 330 w 330"/>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0" h="24">
                    <a:moveTo>
                      <a:pt x="330" y="12"/>
                    </a:moveTo>
                    <a:lnTo>
                      <a:pt x="330" y="12"/>
                    </a:lnTo>
                    <a:lnTo>
                      <a:pt x="330" y="12"/>
                    </a:lnTo>
                    <a:lnTo>
                      <a:pt x="330" y="18"/>
                    </a:lnTo>
                    <a:lnTo>
                      <a:pt x="326" y="20"/>
                    </a:lnTo>
                    <a:lnTo>
                      <a:pt x="322" y="24"/>
                    </a:lnTo>
                    <a:lnTo>
                      <a:pt x="316" y="24"/>
                    </a:lnTo>
                    <a:lnTo>
                      <a:pt x="14" y="24"/>
                    </a:lnTo>
                    <a:lnTo>
                      <a:pt x="14" y="24"/>
                    </a:lnTo>
                    <a:lnTo>
                      <a:pt x="8" y="24"/>
                    </a:lnTo>
                    <a:lnTo>
                      <a:pt x="4" y="20"/>
                    </a:lnTo>
                    <a:lnTo>
                      <a:pt x="0" y="18"/>
                    </a:lnTo>
                    <a:lnTo>
                      <a:pt x="0" y="12"/>
                    </a:lnTo>
                    <a:lnTo>
                      <a:pt x="0" y="12"/>
                    </a:lnTo>
                    <a:lnTo>
                      <a:pt x="0" y="12"/>
                    </a:lnTo>
                    <a:lnTo>
                      <a:pt x="0" y="8"/>
                    </a:lnTo>
                    <a:lnTo>
                      <a:pt x="4" y="4"/>
                    </a:lnTo>
                    <a:lnTo>
                      <a:pt x="8" y="2"/>
                    </a:lnTo>
                    <a:lnTo>
                      <a:pt x="14" y="0"/>
                    </a:lnTo>
                    <a:lnTo>
                      <a:pt x="316" y="0"/>
                    </a:lnTo>
                    <a:lnTo>
                      <a:pt x="316" y="0"/>
                    </a:lnTo>
                    <a:lnTo>
                      <a:pt x="322" y="2"/>
                    </a:lnTo>
                    <a:lnTo>
                      <a:pt x="326" y="4"/>
                    </a:lnTo>
                    <a:lnTo>
                      <a:pt x="330" y="8"/>
                    </a:lnTo>
                    <a:lnTo>
                      <a:pt x="330" y="12"/>
                    </a:lnTo>
                    <a:lnTo>
                      <a:pt x="33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pic>
        <p:nvPicPr>
          <p:cNvPr id="52" name="Picture 77" descr="F:\Trabajos\Envato\Graphic River\Mica PPT\mountains.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652150" y="4131539"/>
            <a:ext cx="7839701" cy="1032499"/>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613822"/>
            <a:ext cx="57150" cy="200025"/>
          </a:xfrm>
          <a:prstGeom prst="rect">
            <a:avLst/>
          </a:prstGeom>
          <a:noFill/>
          <a:extLst>
            <a:ext uri="{909E8E84-426E-40dd-AFC4-6F175D3DCCD1}">
              <a14:hiddenFill xmlns:a14="http://schemas.microsoft.com/office/drawing/2010/main">
                <a:solidFill>
                  <a:srgbClr val="FFFFFF"/>
                </a:solidFill>
              </a14:hiddenFill>
            </a:ext>
          </a:extLst>
        </p:spPr>
      </p:pic>
      <p:sp>
        <p:nvSpPr>
          <p:cNvPr id="58" name="文本框 57"/>
          <p:cNvSpPr txBox="1"/>
          <p:nvPr/>
        </p:nvSpPr>
        <p:spPr>
          <a:xfrm>
            <a:off x="1907704" y="1491630"/>
            <a:ext cx="5328591" cy="2308324"/>
          </a:xfrm>
          <a:prstGeom prst="rect">
            <a:avLst/>
          </a:prstGeom>
          <a:noFill/>
        </p:spPr>
        <p:txBody>
          <a:bodyPr wrap="square" rtlCol="0">
            <a:spAutoFit/>
          </a:bodyPr>
          <a:lstStyle/>
          <a:p>
            <a:pPr marL="285750" indent="-285750">
              <a:buFont typeface="Wingdings" charset="2"/>
              <a:buChar char="Ø"/>
            </a:pPr>
            <a:r>
              <a:rPr lang="en-US" altLang="zh-CN" sz="1600" b="1" dirty="0" smtClean="0"/>
              <a:t>Serve different client base:</a:t>
            </a:r>
          </a:p>
          <a:p>
            <a:endParaRPr lang="en-US" altLang="zh-CN" sz="1600" b="1" dirty="0"/>
          </a:p>
          <a:p>
            <a:pPr marL="285750" indent="-285750">
              <a:buFont typeface="Arial"/>
              <a:buChar char="•"/>
            </a:pPr>
            <a:r>
              <a:rPr lang="en-US" altLang="zh-CN" sz="1600" b="1" dirty="0" smtClean="0"/>
              <a:t>Banks: </a:t>
            </a:r>
            <a:r>
              <a:rPr lang="en-US" altLang="zh-CN" sz="1600" dirty="0"/>
              <a:t>L</a:t>
            </a:r>
            <a:r>
              <a:rPr lang="en-US" altLang="zh-CN" sz="1600" dirty="0" smtClean="0"/>
              <a:t>end </a:t>
            </a:r>
            <a:r>
              <a:rPr lang="en-US" altLang="zh-CN" sz="1600" dirty="0"/>
              <a:t>and collect deposits mostly from a limited formal private sector and to the government </a:t>
            </a:r>
            <a:endParaRPr lang="en-US" altLang="zh-CN" sz="1600" b="1" dirty="0" smtClean="0"/>
          </a:p>
          <a:p>
            <a:endParaRPr lang="en-US" altLang="zh-CN" sz="1600" b="1" dirty="0"/>
          </a:p>
          <a:p>
            <a:pPr marL="285750" indent="-285750">
              <a:buFont typeface="Arial"/>
              <a:buChar char="•"/>
            </a:pPr>
            <a:r>
              <a:rPr lang="en-US" altLang="zh-CN" sz="1600" b="1" dirty="0" smtClean="0"/>
              <a:t>MFIs: </a:t>
            </a:r>
            <a:r>
              <a:rPr lang="en-US" altLang="zh-CN" sz="1600" dirty="0"/>
              <a:t>S</a:t>
            </a:r>
            <a:r>
              <a:rPr lang="en-US" altLang="zh-CN" sz="1600" dirty="0" smtClean="0"/>
              <a:t>ervice </a:t>
            </a:r>
            <a:r>
              <a:rPr lang="en-US" altLang="zh-CN" sz="1600" dirty="0"/>
              <a:t>poor and rural households, and small entrepreneurs often in the informal sector </a:t>
            </a:r>
          </a:p>
          <a:p>
            <a:endParaRPr lang="en-US" altLang="zh-CN" sz="1600" b="1" dirty="0"/>
          </a:p>
          <a:p>
            <a:endParaRPr lang="en-US" altLang="zh-CN" sz="1600" dirty="0"/>
          </a:p>
        </p:txBody>
      </p:sp>
      <p:pic>
        <p:nvPicPr>
          <p:cNvPr id="2058" name="Picture 1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57150" cy="200025"/>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30"/>
          <p:cNvSpPr>
            <a:spLocks noChangeArrowheads="1"/>
          </p:cNvSpPr>
          <p:nvPr/>
        </p:nvSpPr>
        <p:spPr bwMode="auto">
          <a:xfrm>
            <a:off x="3718936" y="287449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060" name="Rectangle 31"/>
          <p:cNvSpPr>
            <a:spLocks noChangeArrowheads="1"/>
          </p:cNvSpPr>
          <p:nvPr/>
        </p:nvSpPr>
        <p:spPr bwMode="auto">
          <a:xfrm>
            <a:off x="3718936" y="3470139"/>
            <a:ext cx="8258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2" name="Rectangle 32"/>
          <p:cNvSpPr>
            <a:spLocks noChangeArrowheads="1"/>
          </p:cNvSpPr>
          <p:nvPr/>
        </p:nvSpPr>
        <p:spPr bwMode="auto">
          <a:xfrm>
            <a:off x="3718936" y="3870189"/>
            <a:ext cx="6655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3" name="Rectangle 33"/>
          <p:cNvSpPr>
            <a:spLocks noChangeArrowheads="1"/>
          </p:cNvSpPr>
          <p:nvPr/>
        </p:nvSpPr>
        <p:spPr bwMode="auto">
          <a:xfrm>
            <a:off x="3718936" y="45318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47277622"/>
      </p:ext>
    </p:extLst>
  </p:cSld>
  <p:clrMapOvr>
    <a:masterClrMapping/>
  </p:clrMapOvr>
  <mc:AlternateContent xmlns:mc="http://schemas.openxmlformats.org/markup-compatibility/2006" xmlns:p14="http://schemas.microsoft.com/office/powerpoint/2010/main">
    <mc:Choice Requires="p14">
      <p:transition spd="slow" p14:dur="1600" advTm="11111">
        <p14:gallery dir="l"/>
      </p:transition>
    </mc:Choice>
    <mc:Fallback xmlns="">
      <p:transition spd="slow" advTm="11111">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2"/>
          <p:cNvSpPr txBox="1"/>
          <p:nvPr/>
        </p:nvSpPr>
        <p:spPr>
          <a:xfrm>
            <a:off x="1367730" y="250560"/>
            <a:ext cx="7753094" cy="430887"/>
          </a:xfrm>
          <a:prstGeom prst="rect">
            <a:avLst/>
          </a:prstGeom>
          <a:noFill/>
        </p:spPr>
        <p:txBody>
          <a:bodyPr wrap="none" rtlCol="0">
            <a:spAutoFit/>
          </a:bodyPr>
          <a:lstStyle/>
          <a:p>
            <a:r>
              <a:rPr lang="en-US" altLang="zh-CN" sz="2200" dirty="0">
                <a:solidFill>
                  <a:srgbClr val="292928"/>
                </a:solidFill>
              </a:rPr>
              <a:t>3</a:t>
            </a:r>
            <a:r>
              <a:rPr lang="en-US" altLang="zh-CN" sz="2200" b="1" dirty="0" smtClean="0">
                <a:solidFill>
                  <a:srgbClr val="292928"/>
                </a:solidFill>
              </a:rPr>
              <a:t>. Between the Operations of MFIs and Banks, Donors and NGOs</a:t>
            </a:r>
            <a:endParaRPr lang="zh-CN" altLang="en-US" sz="2200" b="1" dirty="0">
              <a:solidFill>
                <a:srgbClr val="292928"/>
              </a:solidFill>
            </a:endParaRPr>
          </a:p>
        </p:txBody>
      </p:sp>
      <p:sp>
        <p:nvSpPr>
          <p:cNvPr id="36" name="矩形 35"/>
          <p:cNvSpPr/>
          <p:nvPr/>
        </p:nvSpPr>
        <p:spPr>
          <a:xfrm>
            <a:off x="1467064" y="758262"/>
            <a:ext cx="5199060" cy="338554"/>
          </a:xfrm>
          <a:prstGeom prst="rect">
            <a:avLst/>
          </a:prstGeom>
        </p:spPr>
        <p:txBody>
          <a:bodyPr wrap="none">
            <a:spAutoFit/>
          </a:bodyPr>
          <a:lstStyle/>
          <a:p>
            <a:r>
              <a:rPr lang="en-US" altLang="zh-CN" sz="1600" dirty="0" smtClean="0">
                <a:solidFill>
                  <a:srgbClr val="292928"/>
                </a:solidFill>
              </a:rPr>
              <a:t>3.1 </a:t>
            </a:r>
            <a:r>
              <a:rPr lang="en-US" altLang="zh-CN" sz="1600" dirty="0"/>
              <a:t>Developing Complementarities between MFIs and Banks </a:t>
            </a:r>
          </a:p>
        </p:txBody>
      </p:sp>
      <p:grpSp>
        <p:nvGrpSpPr>
          <p:cNvPr id="37" name="组合 36"/>
          <p:cNvGrpSpPr/>
          <p:nvPr/>
        </p:nvGrpSpPr>
        <p:grpSpPr>
          <a:xfrm>
            <a:off x="307722" y="211406"/>
            <a:ext cx="898158" cy="875400"/>
            <a:chOff x="4641550" y="1440594"/>
            <a:chExt cx="587801" cy="587801"/>
          </a:xfrm>
        </p:grpSpPr>
        <p:grpSp>
          <p:nvGrpSpPr>
            <p:cNvPr id="38" name="组合 37"/>
            <p:cNvGrpSpPr/>
            <p:nvPr/>
          </p:nvGrpSpPr>
          <p:grpSpPr>
            <a:xfrm>
              <a:off x="4641550" y="1440594"/>
              <a:ext cx="587801" cy="587801"/>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4795215" y="1597882"/>
              <a:ext cx="286520" cy="248944"/>
              <a:chOff x="2601913" y="584200"/>
              <a:chExt cx="581025" cy="504825"/>
            </a:xfrm>
            <a:solidFill>
              <a:schemeClr val="accent1"/>
            </a:solidFill>
          </p:grpSpPr>
          <p:sp>
            <p:nvSpPr>
              <p:cNvPr id="40" name="Freeform 21"/>
              <p:cNvSpPr>
                <a:spLocks/>
              </p:cNvSpPr>
              <p:nvPr/>
            </p:nvSpPr>
            <p:spPr bwMode="auto">
              <a:xfrm>
                <a:off x="2601913" y="1054100"/>
                <a:ext cx="581025" cy="34925"/>
              </a:xfrm>
              <a:custGeom>
                <a:avLst/>
                <a:gdLst>
                  <a:gd name="T0" fmla="*/ 352 w 366"/>
                  <a:gd name="T1" fmla="*/ 0 h 22"/>
                  <a:gd name="T2" fmla="*/ 14 w 366"/>
                  <a:gd name="T3" fmla="*/ 0 h 22"/>
                  <a:gd name="T4" fmla="*/ 14 w 366"/>
                  <a:gd name="T5" fmla="*/ 0 h 22"/>
                  <a:gd name="T6" fmla="*/ 8 w 366"/>
                  <a:gd name="T7" fmla="*/ 0 h 22"/>
                  <a:gd name="T8" fmla="*/ 4 w 366"/>
                  <a:gd name="T9" fmla="*/ 2 h 22"/>
                  <a:gd name="T10" fmla="*/ 0 w 366"/>
                  <a:gd name="T11" fmla="*/ 6 h 22"/>
                  <a:gd name="T12" fmla="*/ 0 w 366"/>
                  <a:gd name="T13" fmla="*/ 10 h 22"/>
                  <a:gd name="T14" fmla="*/ 0 w 366"/>
                  <a:gd name="T15" fmla="*/ 12 h 22"/>
                  <a:gd name="T16" fmla="*/ 0 w 366"/>
                  <a:gd name="T17" fmla="*/ 12 h 22"/>
                  <a:gd name="T18" fmla="*/ 0 w 366"/>
                  <a:gd name="T19" fmla="*/ 16 h 22"/>
                  <a:gd name="T20" fmla="*/ 4 w 366"/>
                  <a:gd name="T21" fmla="*/ 20 h 22"/>
                  <a:gd name="T22" fmla="*/ 8 w 366"/>
                  <a:gd name="T23" fmla="*/ 22 h 22"/>
                  <a:gd name="T24" fmla="*/ 14 w 366"/>
                  <a:gd name="T25" fmla="*/ 22 h 22"/>
                  <a:gd name="T26" fmla="*/ 352 w 366"/>
                  <a:gd name="T27" fmla="*/ 22 h 22"/>
                  <a:gd name="T28" fmla="*/ 352 w 366"/>
                  <a:gd name="T29" fmla="*/ 22 h 22"/>
                  <a:gd name="T30" fmla="*/ 358 w 366"/>
                  <a:gd name="T31" fmla="*/ 22 h 22"/>
                  <a:gd name="T32" fmla="*/ 362 w 366"/>
                  <a:gd name="T33" fmla="*/ 20 h 22"/>
                  <a:gd name="T34" fmla="*/ 366 w 366"/>
                  <a:gd name="T35" fmla="*/ 16 h 22"/>
                  <a:gd name="T36" fmla="*/ 366 w 366"/>
                  <a:gd name="T37" fmla="*/ 12 h 22"/>
                  <a:gd name="T38" fmla="*/ 366 w 366"/>
                  <a:gd name="T39" fmla="*/ 10 h 22"/>
                  <a:gd name="T40" fmla="*/ 366 w 366"/>
                  <a:gd name="T41" fmla="*/ 10 h 22"/>
                  <a:gd name="T42" fmla="*/ 366 w 366"/>
                  <a:gd name="T43" fmla="*/ 6 h 22"/>
                  <a:gd name="T44" fmla="*/ 362 w 366"/>
                  <a:gd name="T45" fmla="*/ 2 h 22"/>
                  <a:gd name="T46" fmla="*/ 358 w 366"/>
                  <a:gd name="T47" fmla="*/ 0 h 22"/>
                  <a:gd name="T48" fmla="*/ 352 w 366"/>
                  <a:gd name="T49" fmla="*/ 0 h 22"/>
                  <a:gd name="T50" fmla="*/ 352 w 36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6" h="22">
                    <a:moveTo>
                      <a:pt x="352" y="0"/>
                    </a:moveTo>
                    <a:lnTo>
                      <a:pt x="14" y="0"/>
                    </a:lnTo>
                    <a:lnTo>
                      <a:pt x="14" y="0"/>
                    </a:lnTo>
                    <a:lnTo>
                      <a:pt x="8" y="0"/>
                    </a:lnTo>
                    <a:lnTo>
                      <a:pt x="4" y="2"/>
                    </a:lnTo>
                    <a:lnTo>
                      <a:pt x="0" y="6"/>
                    </a:lnTo>
                    <a:lnTo>
                      <a:pt x="0" y="10"/>
                    </a:lnTo>
                    <a:lnTo>
                      <a:pt x="0" y="12"/>
                    </a:lnTo>
                    <a:lnTo>
                      <a:pt x="0" y="12"/>
                    </a:lnTo>
                    <a:lnTo>
                      <a:pt x="0" y="16"/>
                    </a:lnTo>
                    <a:lnTo>
                      <a:pt x="4" y="20"/>
                    </a:lnTo>
                    <a:lnTo>
                      <a:pt x="8" y="22"/>
                    </a:lnTo>
                    <a:lnTo>
                      <a:pt x="14" y="22"/>
                    </a:lnTo>
                    <a:lnTo>
                      <a:pt x="352" y="22"/>
                    </a:lnTo>
                    <a:lnTo>
                      <a:pt x="352" y="22"/>
                    </a:lnTo>
                    <a:lnTo>
                      <a:pt x="358" y="22"/>
                    </a:lnTo>
                    <a:lnTo>
                      <a:pt x="362" y="20"/>
                    </a:lnTo>
                    <a:lnTo>
                      <a:pt x="366" y="16"/>
                    </a:lnTo>
                    <a:lnTo>
                      <a:pt x="366" y="12"/>
                    </a:lnTo>
                    <a:lnTo>
                      <a:pt x="366" y="10"/>
                    </a:lnTo>
                    <a:lnTo>
                      <a:pt x="366" y="10"/>
                    </a:lnTo>
                    <a:lnTo>
                      <a:pt x="366" y="6"/>
                    </a:lnTo>
                    <a:lnTo>
                      <a:pt x="362" y="2"/>
                    </a:lnTo>
                    <a:lnTo>
                      <a:pt x="358" y="0"/>
                    </a:lnTo>
                    <a:lnTo>
                      <a:pt x="352" y="0"/>
                    </a:lnTo>
                    <a:lnTo>
                      <a:pt x="3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
              <p:cNvSpPr>
                <a:spLocks noEditPoints="1"/>
              </p:cNvSpPr>
              <p:nvPr/>
            </p:nvSpPr>
            <p:spPr bwMode="auto">
              <a:xfrm>
                <a:off x="2687638" y="752475"/>
                <a:ext cx="409575" cy="206375"/>
              </a:xfrm>
              <a:custGeom>
                <a:avLst/>
                <a:gdLst>
                  <a:gd name="T0" fmla="*/ 118 w 258"/>
                  <a:gd name="T1" fmla="*/ 0 h 130"/>
                  <a:gd name="T2" fmla="*/ 112 w 258"/>
                  <a:gd name="T3" fmla="*/ 2 h 130"/>
                  <a:gd name="T4" fmla="*/ 104 w 258"/>
                  <a:gd name="T5" fmla="*/ 8 h 130"/>
                  <a:gd name="T6" fmla="*/ 104 w 258"/>
                  <a:gd name="T7" fmla="*/ 116 h 130"/>
                  <a:gd name="T8" fmla="*/ 104 w 258"/>
                  <a:gd name="T9" fmla="*/ 122 h 130"/>
                  <a:gd name="T10" fmla="*/ 112 w 258"/>
                  <a:gd name="T11" fmla="*/ 128 h 130"/>
                  <a:gd name="T12" fmla="*/ 140 w 258"/>
                  <a:gd name="T13" fmla="*/ 130 h 130"/>
                  <a:gd name="T14" fmla="*/ 146 w 258"/>
                  <a:gd name="T15" fmla="*/ 128 h 130"/>
                  <a:gd name="T16" fmla="*/ 154 w 258"/>
                  <a:gd name="T17" fmla="*/ 122 h 130"/>
                  <a:gd name="T18" fmla="*/ 154 w 258"/>
                  <a:gd name="T19" fmla="*/ 14 h 130"/>
                  <a:gd name="T20" fmla="*/ 154 w 258"/>
                  <a:gd name="T21" fmla="*/ 8 h 130"/>
                  <a:gd name="T22" fmla="*/ 146 w 258"/>
                  <a:gd name="T23" fmla="*/ 2 h 130"/>
                  <a:gd name="T24" fmla="*/ 140 w 258"/>
                  <a:gd name="T25" fmla="*/ 0 h 130"/>
                  <a:gd name="T26" fmla="*/ 14 w 258"/>
                  <a:gd name="T27" fmla="*/ 0 h 130"/>
                  <a:gd name="T28" fmla="*/ 8 w 258"/>
                  <a:gd name="T29" fmla="*/ 2 h 130"/>
                  <a:gd name="T30" fmla="*/ 2 w 258"/>
                  <a:gd name="T31" fmla="*/ 8 h 130"/>
                  <a:gd name="T32" fmla="*/ 0 w 258"/>
                  <a:gd name="T33" fmla="*/ 116 h 130"/>
                  <a:gd name="T34" fmla="*/ 2 w 258"/>
                  <a:gd name="T35" fmla="*/ 122 h 130"/>
                  <a:gd name="T36" fmla="*/ 8 w 258"/>
                  <a:gd name="T37" fmla="*/ 128 h 130"/>
                  <a:gd name="T38" fmla="*/ 38 w 258"/>
                  <a:gd name="T39" fmla="*/ 130 h 130"/>
                  <a:gd name="T40" fmla="*/ 42 w 258"/>
                  <a:gd name="T41" fmla="*/ 128 h 130"/>
                  <a:gd name="T42" fmla="*/ 50 w 258"/>
                  <a:gd name="T43" fmla="*/ 122 h 130"/>
                  <a:gd name="T44" fmla="*/ 52 w 258"/>
                  <a:gd name="T45" fmla="*/ 14 h 130"/>
                  <a:gd name="T46" fmla="*/ 50 w 258"/>
                  <a:gd name="T47" fmla="*/ 8 h 130"/>
                  <a:gd name="T48" fmla="*/ 42 w 258"/>
                  <a:gd name="T49" fmla="*/ 2 h 130"/>
                  <a:gd name="T50" fmla="*/ 38 w 258"/>
                  <a:gd name="T51" fmla="*/ 0 h 130"/>
                  <a:gd name="T52" fmla="*/ 220 w 258"/>
                  <a:gd name="T53" fmla="*/ 0 h 130"/>
                  <a:gd name="T54" fmla="*/ 216 w 258"/>
                  <a:gd name="T55" fmla="*/ 2 h 130"/>
                  <a:gd name="T56" fmla="*/ 208 w 258"/>
                  <a:gd name="T57" fmla="*/ 8 h 130"/>
                  <a:gd name="T58" fmla="*/ 206 w 258"/>
                  <a:gd name="T59" fmla="*/ 116 h 130"/>
                  <a:gd name="T60" fmla="*/ 208 w 258"/>
                  <a:gd name="T61" fmla="*/ 122 h 130"/>
                  <a:gd name="T62" fmla="*/ 216 w 258"/>
                  <a:gd name="T63" fmla="*/ 128 h 130"/>
                  <a:gd name="T64" fmla="*/ 244 w 258"/>
                  <a:gd name="T65" fmla="*/ 130 h 130"/>
                  <a:gd name="T66" fmla="*/ 250 w 258"/>
                  <a:gd name="T67" fmla="*/ 128 h 130"/>
                  <a:gd name="T68" fmla="*/ 256 w 258"/>
                  <a:gd name="T69" fmla="*/ 122 h 130"/>
                  <a:gd name="T70" fmla="*/ 258 w 258"/>
                  <a:gd name="T71" fmla="*/ 14 h 130"/>
                  <a:gd name="T72" fmla="*/ 256 w 258"/>
                  <a:gd name="T73" fmla="*/ 8 h 130"/>
                  <a:gd name="T74" fmla="*/ 250 w 258"/>
                  <a:gd name="T75" fmla="*/ 2 h 130"/>
                  <a:gd name="T76" fmla="*/ 244 w 258"/>
                  <a:gd name="T7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 h="130">
                    <a:moveTo>
                      <a:pt x="140" y="0"/>
                    </a:moveTo>
                    <a:lnTo>
                      <a:pt x="118" y="0"/>
                    </a:lnTo>
                    <a:lnTo>
                      <a:pt x="118" y="0"/>
                    </a:lnTo>
                    <a:lnTo>
                      <a:pt x="112" y="2"/>
                    </a:lnTo>
                    <a:lnTo>
                      <a:pt x="108" y="4"/>
                    </a:lnTo>
                    <a:lnTo>
                      <a:pt x="104" y="8"/>
                    </a:lnTo>
                    <a:lnTo>
                      <a:pt x="104" y="14"/>
                    </a:lnTo>
                    <a:lnTo>
                      <a:pt x="104" y="116"/>
                    </a:lnTo>
                    <a:lnTo>
                      <a:pt x="104" y="116"/>
                    </a:lnTo>
                    <a:lnTo>
                      <a:pt x="104" y="122"/>
                    </a:lnTo>
                    <a:lnTo>
                      <a:pt x="108" y="126"/>
                    </a:lnTo>
                    <a:lnTo>
                      <a:pt x="112" y="128"/>
                    </a:lnTo>
                    <a:lnTo>
                      <a:pt x="118" y="130"/>
                    </a:lnTo>
                    <a:lnTo>
                      <a:pt x="140" y="130"/>
                    </a:lnTo>
                    <a:lnTo>
                      <a:pt x="140" y="130"/>
                    </a:lnTo>
                    <a:lnTo>
                      <a:pt x="146" y="128"/>
                    </a:lnTo>
                    <a:lnTo>
                      <a:pt x="150" y="126"/>
                    </a:lnTo>
                    <a:lnTo>
                      <a:pt x="154" y="122"/>
                    </a:lnTo>
                    <a:lnTo>
                      <a:pt x="154" y="116"/>
                    </a:lnTo>
                    <a:lnTo>
                      <a:pt x="154" y="14"/>
                    </a:lnTo>
                    <a:lnTo>
                      <a:pt x="154" y="14"/>
                    </a:lnTo>
                    <a:lnTo>
                      <a:pt x="154" y="8"/>
                    </a:lnTo>
                    <a:lnTo>
                      <a:pt x="150" y="4"/>
                    </a:lnTo>
                    <a:lnTo>
                      <a:pt x="146" y="2"/>
                    </a:lnTo>
                    <a:lnTo>
                      <a:pt x="140" y="0"/>
                    </a:lnTo>
                    <a:lnTo>
                      <a:pt x="140" y="0"/>
                    </a:lnTo>
                    <a:close/>
                    <a:moveTo>
                      <a:pt x="38" y="0"/>
                    </a:moveTo>
                    <a:lnTo>
                      <a:pt x="14" y="0"/>
                    </a:lnTo>
                    <a:lnTo>
                      <a:pt x="14" y="0"/>
                    </a:lnTo>
                    <a:lnTo>
                      <a:pt x="8" y="2"/>
                    </a:lnTo>
                    <a:lnTo>
                      <a:pt x="4" y="4"/>
                    </a:lnTo>
                    <a:lnTo>
                      <a:pt x="2" y="8"/>
                    </a:lnTo>
                    <a:lnTo>
                      <a:pt x="0" y="14"/>
                    </a:lnTo>
                    <a:lnTo>
                      <a:pt x="0" y="116"/>
                    </a:lnTo>
                    <a:lnTo>
                      <a:pt x="0" y="116"/>
                    </a:lnTo>
                    <a:lnTo>
                      <a:pt x="2" y="122"/>
                    </a:lnTo>
                    <a:lnTo>
                      <a:pt x="4" y="126"/>
                    </a:lnTo>
                    <a:lnTo>
                      <a:pt x="8" y="128"/>
                    </a:lnTo>
                    <a:lnTo>
                      <a:pt x="14" y="130"/>
                    </a:lnTo>
                    <a:lnTo>
                      <a:pt x="38" y="130"/>
                    </a:lnTo>
                    <a:lnTo>
                      <a:pt x="38" y="130"/>
                    </a:lnTo>
                    <a:lnTo>
                      <a:pt x="42" y="128"/>
                    </a:lnTo>
                    <a:lnTo>
                      <a:pt x="48" y="126"/>
                    </a:lnTo>
                    <a:lnTo>
                      <a:pt x="50" y="122"/>
                    </a:lnTo>
                    <a:lnTo>
                      <a:pt x="52" y="116"/>
                    </a:lnTo>
                    <a:lnTo>
                      <a:pt x="52" y="14"/>
                    </a:lnTo>
                    <a:lnTo>
                      <a:pt x="52" y="14"/>
                    </a:lnTo>
                    <a:lnTo>
                      <a:pt x="50" y="8"/>
                    </a:lnTo>
                    <a:lnTo>
                      <a:pt x="48" y="4"/>
                    </a:lnTo>
                    <a:lnTo>
                      <a:pt x="42" y="2"/>
                    </a:lnTo>
                    <a:lnTo>
                      <a:pt x="38" y="0"/>
                    </a:lnTo>
                    <a:lnTo>
                      <a:pt x="38" y="0"/>
                    </a:lnTo>
                    <a:close/>
                    <a:moveTo>
                      <a:pt x="244" y="0"/>
                    </a:moveTo>
                    <a:lnTo>
                      <a:pt x="220" y="0"/>
                    </a:lnTo>
                    <a:lnTo>
                      <a:pt x="220" y="0"/>
                    </a:lnTo>
                    <a:lnTo>
                      <a:pt x="216" y="2"/>
                    </a:lnTo>
                    <a:lnTo>
                      <a:pt x="210" y="4"/>
                    </a:lnTo>
                    <a:lnTo>
                      <a:pt x="208" y="8"/>
                    </a:lnTo>
                    <a:lnTo>
                      <a:pt x="206" y="14"/>
                    </a:lnTo>
                    <a:lnTo>
                      <a:pt x="206" y="116"/>
                    </a:lnTo>
                    <a:lnTo>
                      <a:pt x="206" y="116"/>
                    </a:lnTo>
                    <a:lnTo>
                      <a:pt x="208" y="122"/>
                    </a:lnTo>
                    <a:lnTo>
                      <a:pt x="210" y="126"/>
                    </a:lnTo>
                    <a:lnTo>
                      <a:pt x="216" y="128"/>
                    </a:lnTo>
                    <a:lnTo>
                      <a:pt x="220" y="130"/>
                    </a:lnTo>
                    <a:lnTo>
                      <a:pt x="244" y="130"/>
                    </a:lnTo>
                    <a:lnTo>
                      <a:pt x="244" y="130"/>
                    </a:lnTo>
                    <a:lnTo>
                      <a:pt x="250" y="128"/>
                    </a:lnTo>
                    <a:lnTo>
                      <a:pt x="254" y="126"/>
                    </a:lnTo>
                    <a:lnTo>
                      <a:pt x="256" y="122"/>
                    </a:lnTo>
                    <a:lnTo>
                      <a:pt x="258" y="116"/>
                    </a:lnTo>
                    <a:lnTo>
                      <a:pt x="258" y="14"/>
                    </a:lnTo>
                    <a:lnTo>
                      <a:pt x="258" y="14"/>
                    </a:lnTo>
                    <a:lnTo>
                      <a:pt x="256" y="8"/>
                    </a:lnTo>
                    <a:lnTo>
                      <a:pt x="254" y="4"/>
                    </a:lnTo>
                    <a:lnTo>
                      <a:pt x="250" y="2"/>
                    </a:lnTo>
                    <a:lnTo>
                      <a:pt x="244" y="0"/>
                    </a:lnTo>
                    <a:lnTo>
                      <a:pt x="2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3"/>
              <p:cNvSpPr>
                <a:spLocks/>
              </p:cNvSpPr>
              <p:nvPr/>
            </p:nvSpPr>
            <p:spPr bwMode="auto">
              <a:xfrm>
                <a:off x="2601913" y="584200"/>
                <a:ext cx="581025" cy="136525"/>
              </a:xfrm>
              <a:custGeom>
                <a:avLst/>
                <a:gdLst>
                  <a:gd name="T0" fmla="*/ 358 w 366"/>
                  <a:gd name="T1" fmla="*/ 66 h 86"/>
                  <a:gd name="T2" fmla="*/ 186 w 366"/>
                  <a:gd name="T3" fmla="*/ 0 h 86"/>
                  <a:gd name="T4" fmla="*/ 186 w 366"/>
                  <a:gd name="T5" fmla="*/ 0 h 86"/>
                  <a:gd name="T6" fmla="*/ 180 w 366"/>
                  <a:gd name="T7" fmla="*/ 0 h 86"/>
                  <a:gd name="T8" fmla="*/ 8 w 366"/>
                  <a:gd name="T9" fmla="*/ 66 h 86"/>
                  <a:gd name="T10" fmla="*/ 8 w 366"/>
                  <a:gd name="T11" fmla="*/ 66 h 86"/>
                  <a:gd name="T12" fmla="*/ 4 w 366"/>
                  <a:gd name="T13" fmla="*/ 68 h 86"/>
                  <a:gd name="T14" fmla="*/ 2 w 366"/>
                  <a:gd name="T15" fmla="*/ 70 h 86"/>
                  <a:gd name="T16" fmla="*/ 0 w 366"/>
                  <a:gd name="T17" fmla="*/ 74 h 86"/>
                  <a:gd name="T18" fmla="*/ 0 w 366"/>
                  <a:gd name="T19" fmla="*/ 78 h 86"/>
                  <a:gd name="T20" fmla="*/ 0 w 366"/>
                  <a:gd name="T21" fmla="*/ 78 h 86"/>
                  <a:gd name="T22" fmla="*/ 2 w 366"/>
                  <a:gd name="T23" fmla="*/ 80 h 86"/>
                  <a:gd name="T24" fmla="*/ 4 w 366"/>
                  <a:gd name="T25" fmla="*/ 82 h 86"/>
                  <a:gd name="T26" fmla="*/ 6 w 366"/>
                  <a:gd name="T27" fmla="*/ 84 h 86"/>
                  <a:gd name="T28" fmla="*/ 10 w 366"/>
                  <a:gd name="T29" fmla="*/ 86 h 86"/>
                  <a:gd name="T30" fmla="*/ 356 w 366"/>
                  <a:gd name="T31" fmla="*/ 86 h 86"/>
                  <a:gd name="T32" fmla="*/ 356 w 366"/>
                  <a:gd name="T33" fmla="*/ 86 h 86"/>
                  <a:gd name="T34" fmla="*/ 360 w 366"/>
                  <a:gd name="T35" fmla="*/ 84 h 86"/>
                  <a:gd name="T36" fmla="*/ 362 w 366"/>
                  <a:gd name="T37" fmla="*/ 82 h 86"/>
                  <a:gd name="T38" fmla="*/ 364 w 366"/>
                  <a:gd name="T39" fmla="*/ 80 h 86"/>
                  <a:gd name="T40" fmla="*/ 366 w 366"/>
                  <a:gd name="T41" fmla="*/ 78 h 86"/>
                  <a:gd name="T42" fmla="*/ 366 w 366"/>
                  <a:gd name="T43" fmla="*/ 78 h 86"/>
                  <a:gd name="T44" fmla="*/ 366 w 366"/>
                  <a:gd name="T45" fmla="*/ 74 h 86"/>
                  <a:gd name="T46" fmla="*/ 364 w 366"/>
                  <a:gd name="T47" fmla="*/ 70 h 86"/>
                  <a:gd name="T48" fmla="*/ 362 w 366"/>
                  <a:gd name="T49" fmla="*/ 68 h 86"/>
                  <a:gd name="T50" fmla="*/ 358 w 366"/>
                  <a:gd name="T51" fmla="*/ 66 h 86"/>
                  <a:gd name="T52" fmla="*/ 358 w 366"/>
                  <a:gd name="T53"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6" h="86">
                    <a:moveTo>
                      <a:pt x="358" y="66"/>
                    </a:moveTo>
                    <a:lnTo>
                      <a:pt x="186" y="0"/>
                    </a:lnTo>
                    <a:lnTo>
                      <a:pt x="186" y="0"/>
                    </a:lnTo>
                    <a:lnTo>
                      <a:pt x="180" y="0"/>
                    </a:lnTo>
                    <a:lnTo>
                      <a:pt x="8" y="66"/>
                    </a:lnTo>
                    <a:lnTo>
                      <a:pt x="8" y="66"/>
                    </a:lnTo>
                    <a:lnTo>
                      <a:pt x="4" y="68"/>
                    </a:lnTo>
                    <a:lnTo>
                      <a:pt x="2" y="70"/>
                    </a:lnTo>
                    <a:lnTo>
                      <a:pt x="0" y="74"/>
                    </a:lnTo>
                    <a:lnTo>
                      <a:pt x="0" y="78"/>
                    </a:lnTo>
                    <a:lnTo>
                      <a:pt x="0" y="78"/>
                    </a:lnTo>
                    <a:lnTo>
                      <a:pt x="2" y="80"/>
                    </a:lnTo>
                    <a:lnTo>
                      <a:pt x="4" y="82"/>
                    </a:lnTo>
                    <a:lnTo>
                      <a:pt x="6" y="84"/>
                    </a:lnTo>
                    <a:lnTo>
                      <a:pt x="10" y="86"/>
                    </a:lnTo>
                    <a:lnTo>
                      <a:pt x="356" y="86"/>
                    </a:lnTo>
                    <a:lnTo>
                      <a:pt x="356" y="86"/>
                    </a:lnTo>
                    <a:lnTo>
                      <a:pt x="360" y="84"/>
                    </a:lnTo>
                    <a:lnTo>
                      <a:pt x="362" y="82"/>
                    </a:lnTo>
                    <a:lnTo>
                      <a:pt x="364" y="80"/>
                    </a:lnTo>
                    <a:lnTo>
                      <a:pt x="366" y="78"/>
                    </a:lnTo>
                    <a:lnTo>
                      <a:pt x="366" y="78"/>
                    </a:lnTo>
                    <a:lnTo>
                      <a:pt x="366" y="74"/>
                    </a:lnTo>
                    <a:lnTo>
                      <a:pt x="364" y="70"/>
                    </a:lnTo>
                    <a:lnTo>
                      <a:pt x="362" y="68"/>
                    </a:lnTo>
                    <a:lnTo>
                      <a:pt x="358" y="66"/>
                    </a:lnTo>
                    <a:lnTo>
                      <a:pt x="35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84"/>
              <p:cNvSpPr>
                <a:spLocks/>
              </p:cNvSpPr>
              <p:nvPr/>
            </p:nvSpPr>
            <p:spPr bwMode="auto">
              <a:xfrm>
                <a:off x="2630488" y="987425"/>
                <a:ext cx="523875" cy="38100"/>
              </a:xfrm>
              <a:custGeom>
                <a:avLst/>
                <a:gdLst>
                  <a:gd name="T0" fmla="*/ 330 w 330"/>
                  <a:gd name="T1" fmla="*/ 12 h 24"/>
                  <a:gd name="T2" fmla="*/ 330 w 330"/>
                  <a:gd name="T3" fmla="*/ 12 h 24"/>
                  <a:gd name="T4" fmla="*/ 330 w 330"/>
                  <a:gd name="T5" fmla="*/ 12 h 24"/>
                  <a:gd name="T6" fmla="*/ 330 w 330"/>
                  <a:gd name="T7" fmla="*/ 18 h 24"/>
                  <a:gd name="T8" fmla="*/ 326 w 330"/>
                  <a:gd name="T9" fmla="*/ 20 h 24"/>
                  <a:gd name="T10" fmla="*/ 322 w 330"/>
                  <a:gd name="T11" fmla="*/ 24 h 24"/>
                  <a:gd name="T12" fmla="*/ 316 w 330"/>
                  <a:gd name="T13" fmla="*/ 24 h 24"/>
                  <a:gd name="T14" fmla="*/ 14 w 330"/>
                  <a:gd name="T15" fmla="*/ 24 h 24"/>
                  <a:gd name="T16" fmla="*/ 14 w 330"/>
                  <a:gd name="T17" fmla="*/ 24 h 24"/>
                  <a:gd name="T18" fmla="*/ 8 w 330"/>
                  <a:gd name="T19" fmla="*/ 24 h 24"/>
                  <a:gd name="T20" fmla="*/ 4 w 330"/>
                  <a:gd name="T21" fmla="*/ 20 h 24"/>
                  <a:gd name="T22" fmla="*/ 0 w 330"/>
                  <a:gd name="T23" fmla="*/ 18 h 24"/>
                  <a:gd name="T24" fmla="*/ 0 w 330"/>
                  <a:gd name="T25" fmla="*/ 12 h 24"/>
                  <a:gd name="T26" fmla="*/ 0 w 330"/>
                  <a:gd name="T27" fmla="*/ 12 h 24"/>
                  <a:gd name="T28" fmla="*/ 0 w 330"/>
                  <a:gd name="T29" fmla="*/ 12 h 24"/>
                  <a:gd name="T30" fmla="*/ 0 w 330"/>
                  <a:gd name="T31" fmla="*/ 8 h 24"/>
                  <a:gd name="T32" fmla="*/ 4 w 330"/>
                  <a:gd name="T33" fmla="*/ 4 h 24"/>
                  <a:gd name="T34" fmla="*/ 8 w 330"/>
                  <a:gd name="T35" fmla="*/ 2 h 24"/>
                  <a:gd name="T36" fmla="*/ 14 w 330"/>
                  <a:gd name="T37" fmla="*/ 0 h 24"/>
                  <a:gd name="T38" fmla="*/ 316 w 330"/>
                  <a:gd name="T39" fmla="*/ 0 h 24"/>
                  <a:gd name="T40" fmla="*/ 316 w 330"/>
                  <a:gd name="T41" fmla="*/ 0 h 24"/>
                  <a:gd name="T42" fmla="*/ 322 w 330"/>
                  <a:gd name="T43" fmla="*/ 2 h 24"/>
                  <a:gd name="T44" fmla="*/ 326 w 330"/>
                  <a:gd name="T45" fmla="*/ 4 h 24"/>
                  <a:gd name="T46" fmla="*/ 330 w 330"/>
                  <a:gd name="T47" fmla="*/ 8 h 24"/>
                  <a:gd name="T48" fmla="*/ 330 w 330"/>
                  <a:gd name="T49" fmla="*/ 12 h 24"/>
                  <a:gd name="T50" fmla="*/ 330 w 330"/>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0" h="24">
                    <a:moveTo>
                      <a:pt x="330" y="12"/>
                    </a:moveTo>
                    <a:lnTo>
                      <a:pt x="330" y="12"/>
                    </a:lnTo>
                    <a:lnTo>
                      <a:pt x="330" y="12"/>
                    </a:lnTo>
                    <a:lnTo>
                      <a:pt x="330" y="18"/>
                    </a:lnTo>
                    <a:lnTo>
                      <a:pt x="326" y="20"/>
                    </a:lnTo>
                    <a:lnTo>
                      <a:pt x="322" y="24"/>
                    </a:lnTo>
                    <a:lnTo>
                      <a:pt x="316" y="24"/>
                    </a:lnTo>
                    <a:lnTo>
                      <a:pt x="14" y="24"/>
                    </a:lnTo>
                    <a:lnTo>
                      <a:pt x="14" y="24"/>
                    </a:lnTo>
                    <a:lnTo>
                      <a:pt x="8" y="24"/>
                    </a:lnTo>
                    <a:lnTo>
                      <a:pt x="4" y="20"/>
                    </a:lnTo>
                    <a:lnTo>
                      <a:pt x="0" y="18"/>
                    </a:lnTo>
                    <a:lnTo>
                      <a:pt x="0" y="12"/>
                    </a:lnTo>
                    <a:lnTo>
                      <a:pt x="0" y="12"/>
                    </a:lnTo>
                    <a:lnTo>
                      <a:pt x="0" y="12"/>
                    </a:lnTo>
                    <a:lnTo>
                      <a:pt x="0" y="8"/>
                    </a:lnTo>
                    <a:lnTo>
                      <a:pt x="4" y="4"/>
                    </a:lnTo>
                    <a:lnTo>
                      <a:pt x="8" y="2"/>
                    </a:lnTo>
                    <a:lnTo>
                      <a:pt x="14" y="0"/>
                    </a:lnTo>
                    <a:lnTo>
                      <a:pt x="316" y="0"/>
                    </a:lnTo>
                    <a:lnTo>
                      <a:pt x="316" y="0"/>
                    </a:lnTo>
                    <a:lnTo>
                      <a:pt x="322" y="2"/>
                    </a:lnTo>
                    <a:lnTo>
                      <a:pt x="326" y="4"/>
                    </a:lnTo>
                    <a:lnTo>
                      <a:pt x="330" y="8"/>
                    </a:lnTo>
                    <a:lnTo>
                      <a:pt x="330" y="12"/>
                    </a:lnTo>
                    <a:lnTo>
                      <a:pt x="33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pic>
        <p:nvPicPr>
          <p:cNvPr id="52" name="Picture 77" descr="F:\Trabajos\Envato\Graphic River\Mica PPT\mountains.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652150" y="4131539"/>
            <a:ext cx="7839701" cy="1032499"/>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613822"/>
            <a:ext cx="57150" cy="2000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57150" cy="200025"/>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30"/>
          <p:cNvSpPr>
            <a:spLocks noChangeArrowheads="1"/>
          </p:cNvSpPr>
          <p:nvPr/>
        </p:nvSpPr>
        <p:spPr bwMode="auto">
          <a:xfrm>
            <a:off x="3718936" y="287449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060" name="Rectangle 31"/>
          <p:cNvSpPr>
            <a:spLocks noChangeArrowheads="1"/>
          </p:cNvSpPr>
          <p:nvPr/>
        </p:nvSpPr>
        <p:spPr bwMode="auto">
          <a:xfrm>
            <a:off x="3718936" y="3470139"/>
            <a:ext cx="8258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2" name="Rectangle 32"/>
          <p:cNvSpPr>
            <a:spLocks noChangeArrowheads="1"/>
          </p:cNvSpPr>
          <p:nvPr/>
        </p:nvSpPr>
        <p:spPr bwMode="auto">
          <a:xfrm>
            <a:off x="3718936" y="3870189"/>
            <a:ext cx="6655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3" name="Rectangle 33"/>
          <p:cNvSpPr>
            <a:spLocks noChangeArrowheads="1"/>
          </p:cNvSpPr>
          <p:nvPr/>
        </p:nvSpPr>
        <p:spPr bwMode="auto">
          <a:xfrm>
            <a:off x="3718936" y="45318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2" name="图表 1"/>
          <p:cNvGraphicFramePr/>
          <p:nvPr>
            <p:extLst>
              <p:ext uri="{D42A27DB-BD31-4B8C-83A1-F6EECF244321}">
                <p14:modId xmlns:p14="http://schemas.microsoft.com/office/powerpoint/2010/main" val="3616202657"/>
              </p:ext>
            </p:extLst>
          </p:nvPr>
        </p:nvGraphicFramePr>
        <p:xfrm>
          <a:off x="1105672" y="1148303"/>
          <a:ext cx="6133410" cy="401191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773226860"/>
      </p:ext>
    </p:extLst>
  </p:cSld>
  <p:clrMapOvr>
    <a:masterClrMapping/>
  </p:clrMapOvr>
  <mc:AlternateContent xmlns:mc="http://schemas.openxmlformats.org/markup-compatibility/2006" xmlns:p14="http://schemas.microsoft.com/office/powerpoint/2010/main">
    <mc:Choice Requires="p14">
      <p:transition spd="slow" p14:dur="1600" advTm="11111">
        <p14:gallery dir="l"/>
      </p:transition>
    </mc:Choice>
    <mc:Fallback xmlns="">
      <p:transition spd="slow" advTm="11111">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2"/>
          <p:cNvSpPr txBox="1"/>
          <p:nvPr/>
        </p:nvSpPr>
        <p:spPr>
          <a:xfrm>
            <a:off x="1367730" y="250560"/>
            <a:ext cx="7753094" cy="430887"/>
          </a:xfrm>
          <a:prstGeom prst="rect">
            <a:avLst/>
          </a:prstGeom>
          <a:noFill/>
        </p:spPr>
        <p:txBody>
          <a:bodyPr wrap="none" rtlCol="0">
            <a:spAutoFit/>
          </a:bodyPr>
          <a:lstStyle/>
          <a:p>
            <a:r>
              <a:rPr lang="en-US" altLang="zh-CN" sz="2200" dirty="0">
                <a:solidFill>
                  <a:srgbClr val="292928"/>
                </a:solidFill>
              </a:rPr>
              <a:t>3</a:t>
            </a:r>
            <a:r>
              <a:rPr lang="en-US" altLang="zh-CN" sz="2200" b="1" dirty="0" smtClean="0">
                <a:solidFill>
                  <a:srgbClr val="292928"/>
                </a:solidFill>
              </a:rPr>
              <a:t>. Between the Operations of MFIs and Banks, Donors and NGOs</a:t>
            </a:r>
            <a:endParaRPr lang="zh-CN" altLang="en-US" sz="2200" b="1" dirty="0">
              <a:solidFill>
                <a:srgbClr val="292928"/>
              </a:solidFill>
            </a:endParaRPr>
          </a:p>
        </p:txBody>
      </p:sp>
      <p:sp>
        <p:nvSpPr>
          <p:cNvPr id="36" name="矩形 35"/>
          <p:cNvSpPr/>
          <p:nvPr/>
        </p:nvSpPr>
        <p:spPr>
          <a:xfrm>
            <a:off x="1467064" y="758262"/>
            <a:ext cx="3046627" cy="338554"/>
          </a:xfrm>
          <a:prstGeom prst="rect">
            <a:avLst/>
          </a:prstGeom>
        </p:spPr>
        <p:txBody>
          <a:bodyPr wrap="none">
            <a:spAutoFit/>
          </a:bodyPr>
          <a:lstStyle/>
          <a:p>
            <a:r>
              <a:rPr lang="en-US" altLang="zh-CN" sz="1600" dirty="0" smtClean="0">
                <a:solidFill>
                  <a:srgbClr val="292928"/>
                </a:solidFill>
              </a:rPr>
              <a:t>3.2 </a:t>
            </a:r>
            <a:r>
              <a:rPr lang="en-US" altLang="zh-CN" sz="1600" dirty="0" smtClean="0"/>
              <a:t>The Roles of Donors and NGOs</a:t>
            </a:r>
            <a:endParaRPr lang="en-US" altLang="zh-CN" sz="1600" dirty="0"/>
          </a:p>
        </p:txBody>
      </p:sp>
      <p:grpSp>
        <p:nvGrpSpPr>
          <p:cNvPr id="37" name="组合 36"/>
          <p:cNvGrpSpPr/>
          <p:nvPr/>
        </p:nvGrpSpPr>
        <p:grpSpPr>
          <a:xfrm>
            <a:off x="307722" y="211406"/>
            <a:ext cx="898158" cy="875400"/>
            <a:chOff x="4641550" y="1440594"/>
            <a:chExt cx="587801" cy="587801"/>
          </a:xfrm>
        </p:grpSpPr>
        <p:grpSp>
          <p:nvGrpSpPr>
            <p:cNvPr id="38" name="组合 37"/>
            <p:cNvGrpSpPr/>
            <p:nvPr/>
          </p:nvGrpSpPr>
          <p:grpSpPr>
            <a:xfrm>
              <a:off x="4641550" y="1440594"/>
              <a:ext cx="587801" cy="587801"/>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4795215" y="1597882"/>
              <a:ext cx="286520" cy="248944"/>
              <a:chOff x="2601913" y="584200"/>
              <a:chExt cx="581025" cy="504825"/>
            </a:xfrm>
            <a:solidFill>
              <a:schemeClr val="accent1"/>
            </a:solidFill>
          </p:grpSpPr>
          <p:sp>
            <p:nvSpPr>
              <p:cNvPr id="40" name="Freeform 21"/>
              <p:cNvSpPr>
                <a:spLocks/>
              </p:cNvSpPr>
              <p:nvPr/>
            </p:nvSpPr>
            <p:spPr bwMode="auto">
              <a:xfrm>
                <a:off x="2601913" y="1054100"/>
                <a:ext cx="581025" cy="34925"/>
              </a:xfrm>
              <a:custGeom>
                <a:avLst/>
                <a:gdLst>
                  <a:gd name="T0" fmla="*/ 352 w 366"/>
                  <a:gd name="T1" fmla="*/ 0 h 22"/>
                  <a:gd name="T2" fmla="*/ 14 w 366"/>
                  <a:gd name="T3" fmla="*/ 0 h 22"/>
                  <a:gd name="T4" fmla="*/ 14 w 366"/>
                  <a:gd name="T5" fmla="*/ 0 h 22"/>
                  <a:gd name="T6" fmla="*/ 8 w 366"/>
                  <a:gd name="T7" fmla="*/ 0 h 22"/>
                  <a:gd name="T8" fmla="*/ 4 w 366"/>
                  <a:gd name="T9" fmla="*/ 2 h 22"/>
                  <a:gd name="T10" fmla="*/ 0 w 366"/>
                  <a:gd name="T11" fmla="*/ 6 h 22"/>
                  <a:gd name="T12" fmla="*/ 0 w 366"/>
                  <a:gd name="T13" fmla="*/ 10 h 22"/>
                  <a:gd name="T14" fmla="*/ 0 w 366"/>
                  <a:gd name="T15" fmla="*/ 12 h 22"/>
                  <a:gd name="T16" fmla="*/ 0 w 366"/>
                  <a:gd name="T17" fmla="*/ 12 h 22"/>
                  <a:gd name="T18" fmla="*/ 0 w 366"/>
                  <a:gd name="T19" fmla="*/ 16 h 22"/>
                  <a:gd name="T20" fmla="*/ 4 w 366"/>
                  <a:gd name="T21" fmla="*/ 20 h 22"/>
                  <a:gd name="T22" fmla="*/ 8 w 366"/>
                  <a:gd name="T23" fmla="*/ 22 h 22"/>
                  <a:gd name="T24" fmla="*/ 14 w 366"/>
                  <a:gd name="T25" fmla="*/ 22 h 22"/>
                  <a:gd name="T26" fmla="*/ 352 w 366"/>
                  <a:gd name="T27" fmla="*/ 22 h 22"/>
                  <a:gd name="T28" fmla="*/ 352 w 366"/>
                  <a:gd name="T29" fmla="*/ 22 h 22"/>
                  <a:gd name="T30" fmla="*/ 358 w 366"/>
                  <a:gd name="T31" fmla="*/ 22 h 22"/>
                  <a:gd name="T32" fmla="*/ 362 w 366"/>
                  <a:gd name="T33" fmla="*/ 20 h 22"/>
                  <a:gd name="T34" fmla="*/ 366 w 366"/>
                  <a:gd name="T35" fmla="*/ 16 h 22"/>
                  <a:gd name="T36" fmla="*/ 366 w 366"/>
                  <a:gd name="T37" fmla="*/ 12 h 22"/>
                  <a:gd name="T38" fmla="*/ 366 w 366"/>
                  <a:gd name="T39" fmla="*/ 10 h 22"/>
                  <a:gd name="T40" fmla="*/ 366 w 366"/>
                  <a:gd name="T41" fmla="*/ 10 h 22"/>
                  <a:gd name="T42" fmla="*/ 366 w 366"/>
                  <a:gd name="T43" fmla="*/ 6 h 22"/>
                  <a:gd name="T44" fmla="*/ 362 w 366"/>
                  <a:gd name="T45" fmla="*/ 2 h 22"/>
                  <a:gd name="T46" fmla="*/ 358 w 366"/>
                  <a:gd name="T47" fmla="*/ 0 h 22"/>
                  <a:gd name="T48" fmla="*/ 352 w 366"/>
                  <a:gd name="T49" fmla="*/ 0 h 22"/>
                  <a:gd name="T50" fmla="*/ 352 w 36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6" h="22">
                    <a:moveTo>
                      <a:pt x="352" y="0"/>
                    </a:moveTo>
                    <a:lnTo>
                      <a:pt x="14" y="0"/>
                    </a:lnTo>
                    <a:lnTo>
                      <a:pt x="14" y="0"/>
                    </a:lnTo>
                    <a:lnTo>
                      <a:pt x="8" y="0"/>
                    </a:lnTo>
                    <a:lnTo>
                      <a:pt x="4" y="2"/>
                    </a:lnTo>
                    <a:lnTo>
                      <a:pt x="0" y="6"/>
                    </a:lnTo>
                    <a:lnTo>
                      <a:pt x="0" y="10"/>
                    </a:lnTo>
                    <a:lnTo>
                      <a:pt x="0" y="12"/>
                    </a:lnTo>
                    <a:lnTo>
                      <a:pt x="0" y="12"/>
                    </a:lnTo>
                    <a:lnTo>
                      <a:pt x="0" y="16"/>
                    </a:lnTo>
                    <a:lnTo>
                      <a:pt x="4" y="20"/>
                    </a:lnTo>
                    <a:lnTo>
                      <a:pt x="8" y="22"/>
                    </a:lnTo>
                    <a:lnTo>
                      <a:pt x="14" y="22"/>
                    </a:lnTo>
                    <a:lnTo>
                      <a:pt x="352" y="22"/>
                    </a:lnTo>
                    <a:lnTo>
                      <a:pt x="352" y="22"/>
                    </a:lnTo>
                    <a:lnTo>
                      <a:pt x="358" y="22"/>
                    </a:lnTo>
                    <a:lnTo>
                      <a:pt x="362" y="20"/>
                    </a:lnTo>
                    <a:lnTo>
                      <a:pt x="366" y="16"/>
                    </a:lnTo>
                    <a:lnTo>
                      <a:pt x="366" y="12"/>
                    </a:lnTo>
                    <a:lnTo>
                      <a:pt x="366" y="10"/>
                    </a:lnTo>
                    <a:lnTo>
                      <a:pt x="366" y="10"/>
                    </a:lnTo>
                    <a:lnTo>
                      <a:pt x="366" y="6"/>
                    </a:lnTo>
                    <a:lnTo>
                      <a:pt x="362" y="2"/>
                    </a:lnTo>
                    <a:lnTo>
                      <a:pt x="358" y="0"/>
                    </a:lnTo>
                    <a:lnTo>
                      <a:pt x="352" y="0"/>
                    </a:lnTo>
                    <a:lnTo>
                      <a:pt x="3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
              <p:cNvSpPr>
                <a:spLocks noEditPoints="1"/>
              </p:cNvSpPr>
              <p:nvPr/>
            </p:nvSpPr>
            <p:spPr bwMode="auto">
              <a:xfrm>
                <a:off x="2687638" y="752475"/>
                <a:ext cx="409575" cy="206375"/>
              </a:xfrm>
              <a:custGeom>
                <a:avLst/>
                <a:gdLst>
                  <a:gd name="T0" fmla="*/ 118 w 258"/>
                  <a:gd name="T1" fmla="*/ 0 h 130"/>
                  <a:gd name="T2" fmla="*/ 112 w 258"/>
                  <a:gd name="T3" fmla="*/ 2 h 130"/>
                  <a:gd name="T4" fmla="*/ 104 w 258"/>
                  <a:gd name="T5" fmla="*/ 8 h 130"/>
                  <a:gd name="T6" fmla="*/ 104 w 258"/>
                  <a:gd name="T7" fmla="*/ 116 h 130"/>
                  <a:gd name="T8" fmla="*/ 104 w 258"/>
                  <a:gd name="T9" fmla="*/ 122 h 130"/>
                  <a:gd name="T10" fmla="*/ 112 w 258"/>
                  <a:gd name="T11" fmla="*/ 128 h 130"/>
                  <a:gd name="T12" fmla="*/ 140 w 258"/>
                  <a:gd name="T13" fmla="*/ 130 h 130"/>
                  <a:gd name="T14" fmla="*/ 146 w 258"/>
                  <a:gd name="T15" fmla="*/ 128 h 130"/>
                  <a:gd name="T16" fmla="*/ 154 w 258"/>
                  <a:gd name="T17" fmla="*/ 122 h 130"/>
                  <a:gd name="T18" fmla="*/ 154 w 258"/>
                  <a:gd name="T19" fmla="*/ 14 h 130"/>
                  <a:gd name="T20" fmla="*/ 154 w 258"/>
                  <a:gd name="T21" fmla="*/ 8 h 130"/>
                  <a:gd name="T22" fmla="*/ 146 w 258"/>
                  <a:gd name="T23" fmla="*/ 2 h 130"/>
                  <a:gd name="T24" fmla="*/ 140 w 258"/>
                  <a:gd name="T25" fmla="*/ 0 h 130"/>
                  <a:gd name="T26" fmla="*/ 14 w 258"/>
                  <a:gd name="T27" fmla="*/ 0 h 130"/>
                  <a:gd name="T28" fmla="*/ 8 w 258"/>
                  <a:gd name="T29" fmla="*/ 2 h 130"/>
                  <a:gd name="T30" fmla="*/ 2 w 258"/>
                  <a:gd name="T31" fmla="*/ 8 h 130"/>
                  <a:gd name="T32" fmla="*/ 0 w 258"/>
                  <a:gd name="T33" fmla="*/ 116 h 130"/>
                  <a:gd name="T34" fmla="*/ 2 w 258"/>
                  <a:gd name="T35" fmla="*/ 122 h 130"/>
                  <a:gd name="T36" fmla="*/ 8 w 258"/>
                  <a:gd name="T37" fmla="*/ 128 h 130"/>
                  <a:gd name="T38" fmla="*/ 38 w 258"/>
                  <a:gd name="T39" fmla="*/ 130 h 130"/>
                  <a:gd name="T40" fmla="*/ 42 w 258"/>
                  <a:gd name="T41" fmla="*/ 128 h 130"/>
                  <a:gd name="T42" fmla="*/ 50 w 258"/>
                  <a:gd name="T43" fmla="*/ 122 h 130"/>
                  <a:gd name="T44" fmla="*/ 52 w 258"/>
                  <a:gd name="T45" fmla="*/ 14 h 130"/>
                  <a:gd name="T46" fmla="*/ 50 w 258"/>
                  <a:gd name="T47" fmla="*/ 8 h 130"/>
                  <a:gd name="T48" fmla="*/ 42 w 258"/>
                  <a:gd name="T49" fmla="*/ 2 h 130"/>
                  <a:gd name="T50" fmla="*/ 38 w 258"/>
                  <a:gd name="T51" fmla="*/ 0 h 130"/>
                  <a:gd name="T52" fmla="*/ 220 w 258"/>
                  <a:gd name="T53" fmla="*/ 0 h 130"/>
                  <a:gd name="T54" fmla="*/ 216 w 258"/>
                  <a:gd name="T55" fmla="*/ 2 h 130"/>
                  <a:gd name="T56" fmla="*/ 208 w 258"/>
                  <a:gd name="T57" fmla="*/ 8 h 130"/>
                  <a:gd name="T58" fmla="*/ 206 w 258"/>
                  <a:gd name="T59" fmla="*/ 116 h 130"/>
                  <a:gd name="T60" fmla="*/ 208 w 258"/>
                  <a:gd name="T61" fmla="*/ 122 h 130"/>
                  <a:gd name="T62" fmla="*/ 216 w 258"/>
                  <a:gd name="T63" fmla="*/ 128 h 130"/>
                  <a:gd name="T64" fmla="*/ 244 w 258"/>
                  <a:gd name="T65" fmla="*/ 130 h 130"/>
                  <a:gd name="T66" fmla="*/ 250 w 258"/>
                  <a:gd name="T67" fmla="*/ 128 h 130"/>
                  <a:gd name="T68" fmla="*/ 256 w 258"/>
                  <a:gd name="T69" fmla="*/ 122 h 130"/>
                  <a:gd name="T70" fmla="*/ 258 w 258"/>
                  <a:gd name="T71" fmla="*/ 14 h 130"/>
                  <a:gd name="T72" fmla="*/ 256 w 258"/>
                  <a:gd name="T73" fmla="*/ 8 h 130"/>
                  <a:gd name="T74" fmla="*/ 250 w 258"/>
                  <a:gd name="T75" fmla="*/ 2 h 130"/>
                  <a:gd name="T76" fmla="*/ 244 w 258"/>
                  <a:gd name="T7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 h="130">
                    <a:moveTo>
                      <a:pt x="140" y="0"/>
                    </a:moveTo>
                    <a:lnTo>
                      <a:pt x="118" y="0"/>
                    </a:lnTo>
                    <a:lnTo>
                      <a:pt x="118" y="0"/>
                    </a:lnTo>
                    <a:lnTo>
                      <a:pt x="112" y="2"/>
                    </a:lnTo>
                    <a:lnTo>
                      <a:pt x="108" y="4"/>
                    </a:lnTo>
                    <a:lnTo>
                      <a:pt x="104" y="8"/>
                    </a:lnTo>
                    <a:lnTo>
                      <a:pt x="104" y="14"/>
                    </a:lnTo>
                    <a:lnTo>
                      <a:pt x="104" y="116"/>
                    </a:lnTo>
                    <a:lnTo>
                      <a:pt x="104" y="116"/>
                    </a:lnTo>
                    <a:lnTo>
                      <a:pt x="104" y="122"/>
                    </a:lnTo>
                    <a:lnTo>
                      <a:pt x="108" y="126"/>
                    </a:lnTo>
                    <a:lnTo>
                      <a:pt x="112" y="128"/>
                    </a:lnTo>
                    <a:lnTo>
                      <a:pt x="118" y="130"/>
                    </a:lnTo>
                    <a:lnTo>
                      <a:pt x="140" y="130"/>
                    </a:lnTo>
                    <a:lnTo>
                      <a:pt x="140" y="130"/>
                    </a:lnTo>
                    <a:lnTo>
                      <a:pt x="146" y="128"/>
                    </a:lnTo>
                    <a:lnTo>
                      <a:pt x="150" y="126"/>
                    </a:lnTo>
                    <a:lnTo>
                      <a:pt x="154" y="122"/>
                    </a:lnTo>
                    <a:lnTo>
                      <a:pt x="154" y="116"/>
                    </a:lnTo>
                    <a:lnTo>
                      <a:pt x="154" y="14"/>
                    </a:lnTo>
                    <a:lnTo>
                      <a:pt x="154" y="14"/>
                    </a:lnTo>
                    <a:lnTo>
                      <a:pt x="154" y="8"/>
                    </a:lnTo>
                    <a:lnTo>
                      <a:pt x="150" y="4"/>
                    </a:lnTo>
                    <a:lnTo>
                      <a:pt x="146" y="2"/>
                    </a:lnTo>
                    <a:lnTo>
                      <a:pt x="140" y="0"/>
                    </a:lnTo>
                    <a:lnTo>
                      <a:pt x="140" y="0"/>
                    </a:lnTo>
                    <a:close/>
                    <a:moveTo>
                      <a:pt x="38" y="0"/>
                    </a:moveTo>
                    <a:lnTo>
                      <a:pt x="14" y="0"/>
                    </a:lnTo>
                    <a:lnTo>
                      <a:pt x="14" y="0"/>
                    </a:lnTo>
                    <a:lnTo>
                      <a:pt x="8" y="2"/>
                    </a:lnTo>
                    <a:lnTo>
                      <a:pt x="4" y="4"/>
                    </a:lnTo>
                    <a:lnTo>
                      <a:pt x="2" y="8"/>
                    </a:lnTo>
                    <a:lnTo>
                      <a:pt x="0" y="14"/>
                    </a:lnTo>
                    <a:lnTo>
                      <a:pt x="0" y="116"/>
                    </a:lnTo>
                    <a:lnTo>
                      <a:pt x="0" y="116"/>
                    </a:lnTo>
                    <a:lnTo>
                      <a:pt x="2" y="122"/>
                    </a:lnTo>
                    <a:lnTo>
                      <a:pt x="4" y="126"/>
                    </a:lnTo>
                    <a:lnTo>
                      <a:pt x="8" y="128"/>
                    </a:lnTo>
                    <a:lnTo>
                      <a:pt x="14" y="130"/>
                    </a:lnTo>
                    <a:lnTo>
                      <a:pt x="38" y="130"/>
                    </a:lnTo>
                    <a:lnTo>
                      <a:pt x="38" y="130"/>
                    </a:lnTo>
                    <a:lnTo>
                      <a:pt x="42" y="128"/>
                    </a:lnTo>
                    <a:lnTo>
                      <a:pt x="48" y="126"/>
                    </a:lnTo>
                    <a:lnTo>
                      <a:pt x="50" y="122"/>
                    </a:lnTo>
                    <a:lnTo>
                      <a:pt x="52" y="116"/>
                    </a:lnTo>
                    <a:lnTo>
                      <a:pt x="52" y="14"/>
                    </a:lnTo>
                    <a:lnTo>
                      <a:pt x="52" y="14"/>
                    </a:lnTo>
                    <a:lnTo>
                      <a:pt x="50" y="8"/>
                    </a:lnTo>
                    <a:lnTo>
                      <a:pt x="48" y="4"/>
                    </a:lnTo>
                    <a:lnTo>
                      <a:pt x="42" y="2"/>
                    </a:lnTo>
                    <a:lnTo>
                      <a:pt x="38" y="0"/>
                    </a:lnTo>
                    <a:lnTo>
                      <a:pt x="38" y="0"/>
                    </a:lnTo>
                    <a:close/>
                    <a:moveTo>
                      <a:pt x="244" y="0"/>
                    </a:moveTo>
                    <a:lnTo>
                      <a:pt x="220" y="0"/>
                    </a:lnTo>
                    <a:lnTo>
                      <a:pt x="220" y="0"/>
                    </a:lnTo>
                    <a:lnTo>
                      <a:pt x="216" y="2"/>
                    </a:lnTo>
                    <a:lnTo>
                      <a:pt x="210" y="4"/>
                    </a:lnTo>
                    <a:lnTo>
                      <a:pt x="208" y="8"/>
                    </a:lnTo>
                    <a:lnTo>
                      <a:pt x="206" y="14"/>
                    </a:lnTo>
                    <a:lnTo>
                      <a:pt x="206" y="116"/>
                    </a:lnTo>
                    <a:lnTo>
                      <a:pt x="206" y="116"/>
                    </a:lnTo>
                    <a:lnTo>
                      <a:pt x="208" y="122"/>
                    </a:lnTo>
                    <a:lnTo>
                      <a:pt x="210" y="126"/>
                    </a:lnTo>
                    <a:lnTo>
                      <a:pt x="216" y="128"/>
                    </a:lnTo>
                    <a:lnTo>
                      <a:pt x="220" y="130"/>
                    </a:lnTo>
                    <a:lnTo>
                      <a:pt x="244" y="130"/>
                    </a:lnTo>
                    <a:lnTo>
                      <a:pt x="244" y="130"/>
                    </a:lnTo>
                    <a:lnTo>
                      <a:pt x="250" y="128"/>
                    </a:lnTo>
                    <a:lnTo>
                      <a:pt x="254" y="126"/>
                    </a:lnTo>
                    <a:lnTo>
                      <a:pt x="256" y="122"/>
                    </a:lnTo>
                    <a:lnTo>
                      <a:pt x="258" y="116"/>
                    </a:lnTo>
                    <a:lnTo>
                      <a:pt x="258" y="14"/>
                    </a:lnTo>
                    <a:lnTo>
                      <a:pt x="258" y="14"/>
                    </a:lnTo>
                    <a:lnTo>
                      <a:pt x="256" y="8"/>
                    </a:lnTo>
                    <a:lnTo>
                      <a:pt x="254" y="4"/>
                    </a:lnTo>
                    <a:lnTo>
                      <a:pt x="250" y="2"/>
                    </a:lnTo>
                    <a:lnTo>
                      <a:pt x="244" y="0"/>
                    </a:lnTo>
                    <a:lnTo>
                      <a:pt x="2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3"/>
              <p:cNvSpPr>
                <a:spLocks/>
              </p:cNvSpPr>
              <p:nvPr/>
            </p:nvSpPr>
            <p:spPr bwMode="auto">
              <a:xfrm>
                <a:off x="2601913" y="584200"/>
                <a:ext cx="581025" cy="136525"/>
              </a:xfrm>
              <a:custGeom>
                <a:avLst/>
                <a:gdLst>
                  <a:gd name="T0" fmla="*/ 358 w 366"/>
                  <a:gd name="T1" fmla="*/ 66 h 86"/>
                  <a:gd name="T2" fmla="*/ 186 w 366"/>
                  <a:gd name="T3" fmla="*/ 0 h 86"/>
                  <a:gd name="T4" fmla="*/ 186 w 366"/>
                  <a:gd name="T5" fmla="*/ 0 h 86"/>
                  <a:gd name="T6" fmla="*/ 180 w 366"/>
                  <a:gd name="T7" fmla="*/ 0 h 86"/>
                  <a:gd name="T8" fmla="*/ 8 w 366"/>
                  <a:gd name="T9" fmla="*/ 66 h 86"/>
                  <a:gd name="T10" fmla="*/ 8 w 366"/>
                  <a:gd name="T11" fmla="*/ 66 h 86"/>
                  <a:gd name="T12" fmla="*/ 4 w 366"/>
                  <a:gd name="T13" fmla="*/ 68 h 86"/>
                  <a:gd name="T14" fmla="*/ 2 w 366"/>
                  <a:gd name="T15" fmla="*/ 70 h 86"/>
                  <a:gd name="T16" fmla="*/ 0 w 366"/>
                  <a:gd name="T17" fmla="*/ 74 h 86"/>
                  <a:gd name="T18" fmla="*/ 0 w 366"/>
                  <a:gd name="T19" fmla="*/ 78 h 86"/>
                  <a:gd name="T20" fmla="*/ 0 w 366"/>
                  <a:gd name="T21" fmla="*/ 78 h 86"/>
                  <a:gd name="T22" fmla="*/ 2 w 366"/>
                  <a:gd name="T23" fmla="*/ 80 h 86"/>
                  <a:gd name="T24" fmla="*/ 4 w 366"/>
                  <a:gd name="T25" fmla="*/ 82 h 86"/>
                  <a:gd name="T26" fmla="*/ 6 w 366"/>
                  <a:gd name="T27" fmla="*/ 84 h 86"/>
                  <a:gd name="T28" fmla="*/ 10 w 366"/>
                  <a:gd name="T29" fmla="*/ 86 h 86"/>
                  <a:gd name="T30" fmla="*/ 356 w 366"/>
                  <a:gd name="T31" fmla="*/ 86 h 86"/>
                  <a:gd name="T32" fmla="*/ 356 w 366"/>
                  <a:gd name="T33" fmla="*/ 86 h 86"/>
                  <a:gd name="T34" fmla="*/ 360 w 366"/>
                  <a:gd name="T35" fmla="*/ 84 h 86"/>
                  <a:gd name="T36" fmla="*/ 362 w 366"/>
                  <a:gd name="T37" fmla="*/ 82 h 86"/>
                  <a:gd name="T38" fmla="*/ 364 w 366"/>
                  <a:gd name="T39" fmla="*/ 80 h 86"/>
                  <a:gd name="T40" fmla="*/ 366 w 366"/>
                  <a:gd name="T41" fmla="*/ 78 h 86"/>
                  <a:gd name="T42" fmla="*/ 366 w 366"/>
                  <a:gd name="T43" fmla="*/ 78 h 86"/>
                  <a:gd name="T44" fmla="*/ 366 w 366"/>
                  <a:gd name="T45" fmla="*/ 74 h 86"/>
                  <a:gd name="T46" fmla="*/ 364 w 366"/>
                  <a:gd name="T47" fmla="*/ 70 h 86"/>
                  <a:gd name="T48" fmla="*/ 362 w 366"/>
                  <a:gd name="T49" fmla="*/ 68 h 86"/>
                  <a:gd name="T50" fmla="*/ 358 w 366"/>
                  <a:gd name="T51" fmla="*/ 66 h 86"/>
                  <a:gd name="T52" fmla="*/ 358 w 366"/>
                  <a:gd name="T53"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6" h="86">
                    <a:moveTo>
                      <a:pt x="358" y="66"/>
                    </a:moveTo>
                    <a:lnTo>
                      <a:pt x="186" y="0"/>
                    </a:lnTo>
                    <a:lnTo>
                      <a:pt x="186" y="0"/>
                    </a:lnTo>
                    <a:lnTo>
                      <a:pt x="180" y="0"/>
                    </a:lnTo>
                    <a:lnTo>
                      <a:pt x="8" y="66"/>
                    </a:lnTo>
                    <a:lnTo>
                      <a:pt x="8" y="66"/>
                    </a:lnTo>
                    <a:lnTo>
                      <a:pt x="4" y="68"/>
                    </a:lnTo>
                    <a:lnTo>
                      <a:pt x="2" y="70"/>
                    </a:lnTo>
                    <a:lnTo>
                      <a:pt x="0" y="74"/>
                    </a:lnTo>
                    <a:lnTo>
                      <a:pt x="0" y="78"/>
                    </a:lnTo>
                    <a:lnTo>
                      <a:pt x="0" y="78"/>
                    </a:lnTo>
                    <a:lnTo>
                      <a:pt x="2" y="80"/>
                    </a:lnTo>
                    <a:lnTo>
                      <a:pt x="4" y="82"/>
                    </a:lnTo>
                    <a:lnTo>
                      <a:pt x="6" y="84"/>
                    </a:lnTo>
                    <a:lnTo>
                      <a:pt x="10" y="86"/>
                    </a:lnTo>
                    <a:lnTo>
                      <a:pt x="356" y="86"/>
                    </a:lnTo>
                    <a:lnTo>
                      <a:pt x="356" y="86"/>
                    </a:lnTo>
                    <a:lnTo>
                      <a:pt x="360" y="84"/>
                    </a:lnTo>
                    <a:lnTo>
                      <a:pt x="362" y="82"/>
                    </a:lnTo>
                    <a:lnTo>
                      <a:pt x="364" y="80"/>
                    </a:lnTo>
                    <a:lnTo>
                      <a:pt x="366" y="78"/>
                    </a:lnTo>
                    <a:lnTo>
                      <a:pt x="366" y="78"/>
                    </a:lnTo>
                    <a:lnTo>
                      <a:pt x="366" y="74"/>
                    </a:lnTo>
                    <a:lnTo>
                      <a:pt x="364" y="70"/>
                    </a:lnTo>
                    <a:lnTo>
                      <a:pt x="362" y="68"/>
                    </a:lnTo>
                    <a:lnTo>
                      <a:pt x="358" y="66"/>
                    </a:lnTo>
                    <a:lnTo>
                      <a:pt x="35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84"/>
              <p:cNvSpPr>
                <a:spLocks/>
              </p:cNvSpPr>
              <p:nvPr/>
            </p:nvSpPr>
            <p:spPr bwMode="auto">
              <a:xfrm>
                <a:off x="2630488" y="987425"/>
                <a:ext cx="523875" cy="38100"/>
              </a:xfrm>
              <a:custGeom>
                <a:avLst/>
                <a:gdLst>
                  <a:gd name="T0" fmla="*/ 330 w 330"/>
                  <a:gd name="T1" fmla="*/ 12 h 24"/>
                  <a:gd name="T2" fmla="*/ 330 w 330"/>
                  <a:gd name="T3" fmla="*/ 12 h 24"/>
                  <a:gd name="T4" fmla="*/ 330 w 330"/>
                  <a:gd name="T5" fmla="*/ 12 h 24"/>
                  <a:gd name="T6" fmla="*/ 330 w 330"/>
                  <a:gd name="T7" fmla="*/ 18 h 24"/>
                  <a:gd name="T8" fmla="*/ 326 w 330"/>
                  <a:gd name="T9" fmla="*/ 20 h 24"/>
                  <a:gd name="T10" fmla="*/ 322 w 330"/>
                  <a:gd name="T11" fmla="*/ 24 h 24"/>
                  <a:gd name="T12" fmla="*/ 316 w 330"/>
                  <a:gd name="T13" fmla="*/ 24 h 24"/>
                  <a:gd name="T14" fmla="*/ 14 w 330"/>
                  <a:gd name="T15" fmla="*/ 24 h 24"/>
                  <a:gd name="T16" fmla="*/ 14 w 330"/>
                  <a:gd name="T17" fmla="*/ 24 h 24"/>
                  <a:gd name="T18" fmla="*/ 8 w 330"/>
                  <a:gd name="T19" fmla="*/ 24 h 24"/>
                  <a:gd name="T20" fmla="*/ 4 w 330"/>
                  <a:gd name="T21" fmla="*/ 20 h 24"/>
                  <a:gd name="T22" fmla="*/ 0 w 330"/>
                  <a:gd name="T23" fmla="*/ 18 h 24"/>
                  <a:gd name="T24" fmla="*/ 0 w 330"/>
                  <a:gd name="T25" fmla="*/ 12 h 24"/>
                  <a:gd name="T26" fmla="*/ 0 w 330"/>
                  <a:gd name="T27" fmla="*/ 12 h 24"/>
                  <a:gd name="T28" fmla="*/ 0 w 330"/>
                  <a:gd name="T29" fmla="*/ 12 h 24"/>
                  <a:gd name="T30" fmla="*/ 0 w 330"/>
                  <a:gd name="T31" fmla="*/ 8 h 24"/>
                  <a:gd name="T32" fmla="*/ 4 w 330"/>
                  <a:gd name="T33" fmla="*/ 4 h 24"/>
                  <a:gd name="T34" fmla="*/ 8 w 330"/>
                  <a:gd name="T35" fmla="*/ 2 h 24"/>
                  <a:gd name="T36" fmla="*/ 14 w 330"/>
                  <a:gd name="T37" fmla="*/ 0 h 24"/>
                  <a:gd name="T38" fmla="*/ 316 w 330"/>
                  <a:gd name="T39" fmla="*/ 0 h 24"/>
                  <a:gd name="T40" fmla="*/ 316 w 330"/>
                  <a:gd name="T41" fmla="*/ 0 h 24"/>
                  <a:gd name="T42" fmla="*/ 322 w 330"/>
                  <a:gd name="T43" fmla="*/ 2 h 24"/>
                  <a:gd name="T44" fmla="*/ 326 w 330"/>
                  <a:gd name="T45" fmla="*/ 4 h 24"/>
                  <a:gd name="T46" fmla="*/ 330 w 330"/>
                  <a:gd name="T47" fmla="*/ 8 h 24"/>
                  <a:gd name="T48" fmla="*/ 330 w 330"/>
                  <a:gd name="T49" fmla="*/ 12 h 24"/>
                  <a:gd name="T50" fmla="*/ 330 w 330"/>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0" h="24">
                    <a:moveTo>
                      <a:pt x="330" y="12"/>
                    </a:moveTo>
                    <a:lnTo>
                      <a:pt x="330" y="12"/>
                    </a:lnTo>
                    <a:lnTo>
                      <a:pt x="330" y="12"/>
                    </a:lnTo>
                    <a:lnTo>
                      <a:pt x="330" y="18"/>
                    </a:lnTo>
                    <a:lnTo>
                      <a:pt x="326" y="20"/>
                    </a:lnTo>
                    <a:lnTo>
                      <a:pt x="322" y="24"/>
                    </a:lnTo>
                    <a:lnTo>
                      <a:pt x="316" y="24"/>
                    </a:lnTo>
                    <a:lnTo>
                      <a:pt x="14" y="24"/>
                    </a:lnTo>
                    <a:lnTo>
                      <a:pt x="14" y="24"/>
                    </a:lnTo>
                    <a:lnTo>
                      <a:pt x="8" y="24"/>
                    </a:lnTo>
                    <a:lnTo>
                      <a:pt x="4" y="20"/>
                    </a:lnTo>
                    <a:lnTo>
                      <a:pt x="0" y="18"/>
                    </a:lnTo>
                    <a:lnTo>
                      <a:pt x="0" y="12"/>
                    </a:lnTo>
                    <a:lnTo>
                      <a:pt x="0" y="12"/>
                    </a:lnTo>
                    <a:lnTo>
                      <a:pt x="0" y="12"/>
                    </a:lnTo>
                    <a:lnTo>
                      <a:pt x="0" y="8"/>
                    </a:lnTo>
                    <a:lnTo>
                      <a:pt x="4" y="4"/>
                    </a:lnTo>
                    <a:lnTo>
                      <a:pt x="8" y="2"/>
                    </a:lnTo>
                    <a:lnTo>
                      <a:pt x="14" y="0"/>
                    </a:lnTo>
                    <a:lnTo>
                      <a:pt x="316" y="0"/>
                    </a:lnTo>
                    <a:lnTo>
                      <a:pt x="316" y="0"/>
                    </a:lnTo>
                    <a:lnTo>
                      <a:pt x="322" y="2"/>
                    </a:lnTo>
                    <a:lnTo>
                      <a:pt x="326" y="4"/>
                    </a:lnTo>
                    <a:lnTo>
                      <a:pt x="330" y="8"/>
                    </a:lnTo>
                    <a:lnTo>
                      <a:pt x="330" y="12"/>
                    </a:lnTo>
                    <a:lnTo>
                      <a:pt x="33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pic>
        <p:nvPicPr>
          <p:cNvPr id="52" name="Picture 77" descr="F:\Trabajos\Envato\Graphic River\Mica PPT\mountains.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652150" y="4131539"/>
            <a:ext cx="7839701" cy="1032499"/>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613822"/>
            <a:ext cx="57150" cy="200025"/>
          </a:xfrm>
          <a:prstGeom prst="rect">
            <a:avLst/>
          </a:prstGeom>
          <a:noFill/>
          <a:extLst>
            <a:ext uri="{909E8E84-426E-40dd-AFC4-6F175D3DCCD1}">
              <a14:hiddenFill xmlns:a14="http://schemas.microsoft.com/office/drawing/2010/main">
                <a:solidFill>
                  <a:srgbClr val="FFFFFF"/>
                </a:solidFill>
              </a14:hiddenFill>
            </a:ext>
          </a:extLst>
        </p:spPr>
      </p:pic>
      <p:sp>
        <p:nvSpPr>
          <p:cNvPr id="58" name="文本框 57"/>
          <p:cNvSpPr txBox="1"/>
          <p:nvPr/>
        </p:nvSpPr>
        <p:spPr>
          <a:xfrm>
            <a:off x="1907704" y="1347614"/>
            <a:ext cx="5832648" cy="3539430"/>
          </a:xfrm>
          <a:prstGeom prst="rect">
            <a:avLst/>
          </a:prstGeom>
          <a:noFill/>
        </p:spPr>
        <p:txBody>
          <a:bodyPr wrap="square" rtlCol="0">
            <a:spAutoFit/>
          </a:bodyPr>
          <a:lstStyle/>
          <a:p>
            <a:pPr marL="285750" indent="-285750">
              <a:buFont typeface="Wingdings" charset="2"/>
              <a:buChar char="Ø"/>
            </a:pPr>
            <a:r>
              <a:rPr lang="en-US" altLang="zh-CN" sz="1600" dirty="0"/>
              <a:t>NGOs and donors have tended to focus on social programs and services for which they have particular expertise </a:t>
            </a:r>
            <a:endParaRPr lang="en-US" altLang="zh-CN" sz="1600" b="1" dirty="0" smtClean="0"/>
          </a:p>
          <a:p>
            <a:endParaRPr lang="en-US" altLang="zh-CN" sz="1600" b="1" dirty="0"/>
          </a:p>
          <a:p>
            <a:pPr marL="285750" indent="-285750">
              <a:buFont typeface="Wingdings" charset="2"/>
              <a:buChar char="Ø"/>
            </a:pPr>
            <a:r>
              <a:rPr lang="en-US" altLang="zh-CN" sz="1600" b="1" dirty="0" smtClean="0"/>
              <a:t>Direct Support from NGOs have adverse effects on the operation of MFIs:</a:t>
            </a:r>
          </a:p>
          <a:p>
            <a:endParaRPr lang="en-US" altLang="zh-CN" sz="1600" b="1" dirty="0"/>
          </a:p>
          <a:p>
            <a:pPr marL="285750" indent="-285750">
              <a:buFont typeface="Arial"/>
              <a:buChar char="•"/>
            </a:pPr>
            <a:r>
              <a:rPr lang="en-US" altLang="zh-CN" sz="1600" dirty="0" smtClean="0"/>
              <a:t> </a:t>
            </a:r>
            <a:r>
              <a:rPr lang="en-US" altLang="zh-CN" sz="1600" dirty="0" smtClean="0"/>
              <a:t>NGO </a:t>
            </a:r>
            <a:r>
              <a:rPr lang="en-US" altLang="zh-CN" sz="1600" dirty="0"/>
              <a:t>support could weaken financial discipline in MFIs, and dependence on donor money rather than deposit mobilization could constrain growth and sustainability </a:t>
            </a:r>
          </a:p>
          <a:p>
            <a:endParaRPr lang="en-US" altLang="zh-CN" sz="1600" dirty="0"/>
          </a:p>
          <a:p>
            <a:pPr marL="285750" indent="-285750">
              <a:buFont typeface="Arial"/>
              <a:buChar char="•"/>
            </a:pPr>
            <a:r>
              <a:rPr lang="en-US" altLang="zh-CN" sz="1600" dirty="0" smtClean="0"/>
              <a:t>It </a:t>
            </a:r>
            <a:r>
              <a:rPr lang="en-US" altLang="zh-CN" sz="1600" dirty="0" smtClean="0"/>
              <a:t>could crowd </a:t>
            </a:r>
            <a:r>
              <a:rPr lang="en-US" altLang="zh-CN" sz="1600" dirty="0"/>
              <a:t>out commercially viable projects that would not qualify for donor funds </a:t>
            </a:r>
          </a:p>
          <a:p>
            <a:endParaRPr lang="en-US" altLang="zh-CN" sz="1600" b="1" dirty="0"/>
          </a:p>
          <a:p>
            <a:endParaRPr lang="en-US" altLang="zh-CN" sz="1600" dirty="0"/>
          </a:p>
        </p:txBody>
      </p:sp>
      <p:pic>
        <p:nvPicPr>
          <p:cNvPr id="2058" name="Picture 1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57150" cy="200025"/>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30"/>
          <p:cNvSpPr>
            <a:spLocks noChangeArrowheads="1"/>
          </p:cNvSpPr>
          <p:nvPr/>
        </p:nvSpPr>
        <p:spPr bwMode="auto">
          <a:xfrm>
            <a:off x="3718936" y="287449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060" name="Rectangle 31"/>
          <p:cNvSpPr>
            <a:spLocks noChangeArrowheads="1"/>
          </p:cNvSpPr>
          <p:nvPr/>
        </p:nvSpPr>
        <p:spPr bwMode="auto">
          <a:xfrm>
            <a:off x="3718936" y="3470139"/>
            <a:ext cx="8258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2" name="Rectangle 32"/>
          <p:cNvSpPr>
            <a:spLocks noChangeArrowheads="1"/>
          </p:cNvSpPr>
          <p:nvPr/>
        </p:nvSpPr>
        <p:spPr bwMode="auto">
          <a:xfrm>
            <a:off x="3718936" y="3870189"/>
            <a:ext cx="6655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3" name="Rectangle 33"/>
          <p:cNvSpPr>
            <a:spLocks noChangeArrowheads="1"/>
          </p:cNvSpPr>
          <p:nvPr/>
        </p:nvSpPr>
        <p:spPr bwMode="auto">
          <a:xfrm>
            <a:off x="3718936" y="45318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73226860"/>
      </p:ext>
    </p:extLst>
  </p:cSld>
  <p:clrMapOvr>
    <a:masterClrMapping/>
  </p:clrMapOvr>
  <mc:AlternateContent xmlns:mc="http://schemas.openxmlformats.org/markup-compatibility/2006" xmlns:p14="http://schemas.microsoft.com/office/powerpoint/2010/main">
    <mc:Choice Requires="p14">
      <p:transition spd="slow" p14:dur="1600" advTm="11111">
        <p14:gallery dir="l"/>
      </p:transition>
    </mc:Choice>
    <mc:Fallback xmlns="">
      <p:transition spd="slow" advTm="11111">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0" y="1635646"/>
            <a:ext cx="9144000" cy="1944216"/>
          </a:xfrm>
          <a:prstGeom prst="rect">
            <a:avLst/>
          </a:prstGeom>
          <a:solidFill>
            <a:schemeClr val="accent2">
              <a:alpha val="9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3"/>
          <p:cNvSpPr txBox="1"/>
          <p:nvPr/>
        </p:nvSpPr>
        <p:spPr>
          <a:xfrm>
            <a:off x="3635896" y="843558"/>
            <a:ext cx="1980906" cy="523220"/>
          </a:xfrm>
          <a:prstGeom prst="rect">
            <a:avLst/>
          </a:prstGeom>
          <a:noFill/>
        </p:spPr>
        <p:txBody>
          <a:bodyPr wrap="none" rtlCol="0">
            <a:spAutoFit/>
          </a:bodyPr>
          <a:lstStyle/>
          <a:p>
            <a:pPr algn="ctr"/>
            <a:r>
              <a:rPr lang="x-none" altLang="zh-CN" sz="2800" b="1" dirty="0" smtClean="0">
                <a:latin typeface="微软雅黑" pitchFamily="34" charset="-122"/>
                <a:ea typeface="微软雅黑" pitchFamily="34" charset="-122"/>
              </a:rPr>
              <a:t>Main</a:t>
            </a:r>
            <a:r>
              <a:rPr lang="x-none" altLang="zh-CN" sz="2800" b="1" dirty="0" smtClean="0">
                <a:solidFill>
                  <a:schemeClr val="bg1"/>
                </a:solidFill>
                <a:latin typeface="微软雅黑" pitchFamily="34" charset="-122"/>
                <a:ea typeface="微软雅黑" pitchFamily="34" charset="-122"/>
              </a:rPr>
              <a:t> </a:t>
            </a:r>
            <a:r>
              <a:rPr lang="x-none" altLang="zh-CN" sz="2800" b="1" dirty="0" smtClean="0">
                <a:solidFill>
                  <a:srgbClr val="000000"/>
                </a:solidFill>
                <a:latin typeface="微软雅黑" pitchFamily="34" charset="-122"/>
                <a:ea typeface="微软雅黑" pitchFamily="34" charset="-122"/>
              </a:rPr>
              <a:t>Idea</a:t>
            </a:r>
            <a:r>
              <a:rPr lang="x-none" altLang="zh-CN" sz="2800" b="1" dirty="0" smtClean="0">
                <a:solidFill>
                  <a:schemeClr val="bg1"/>
                </a:solidFill>
                <a:latin typeface="微软雅黑" pitchFamily="34" charset="-122"/>
                <a:ea typeface="微软雅黑" pitchFamily="34" charset="-122"/>
              </a:rPr>
              <a:t>:</a:t>
            </a:r>
            <a:endParaRPr lang="zh-CN" altLang="en-US" sz="2800" b="1" dirty="0">
              <a:solidFill>
                <a:schemeClr val="bg1"/>
              </a:solidFill>
              <a:latin typeface="微软雅黑" pitchFamily="34" charset="-122"/>
              <a:ea typeface="微软雅黑" pitchFamily="34" charset="-122"/>
            </a:endParaRPr>
          </a:p>
        </p:txBody>
      </p:sp>
      <p:sp>
        <p:nvSpPr>
          <p:cNvPr id="27" name="TextBox 4"/>
          <p:cNvSpPr txBox="1"/>
          <p:nvPr/>
        </p:nvSpPr>
        <p:spPr>
          <a:xfrm>
            <a:off x="539552" y="1779662"/>
            <a:ext cx="8316416" cy="1540967"/>
          </a:xfrm>
          <a:prstGeom prst="rect">
            <a:avLst/>
          </a:prstGeom>
          <a:noFill/>
        </p:spPr>
        <p:txBody>
          <a:bodyPr wrap="square" lIns="63025" tIns="31512" rIns="63025" bIns="3151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r>
              <a:rPr lang="en-US" altLang="zh-CN" sz="2400" dirty="0">
                <a:solidFill>
                  <a:srgbClr val="FFFFFF"/>
                </a:solidFill>
              </a:rPr>
              <a:t>microfinance </a:t>
            </a:r>
            <a:r>
              <a:rPr lang="en-US" altLang="zh-CN" sz="2400" dirty="0" smtClean="0">
                <a:solidFill>
                  <a:srgbClr val="FFFFFF"/>
                </a:solidFill>
              </a:rPr>
              <a:t>institutions complement </a:t>
            </a:r>
            <a:r>
              <a:rPr lang="en-US" altLang="zh-CN" sz="2400" dirty="0">
                <a:solidFill>
                  <a:srgbClr val="FFFFFF"/>
                </a:solidFill>
              </a:rPr>
              <a:t>effectively the banking sector in extending financial services and </a:t>
            </a:r>
            <a:r>
              <a:rPr lang="en-US" altLang="zh-CN" sz="2400" dirty="0" smtClean="0">
                <a:solidFill>
                  <a:srgbClr val="FFFFFF"/>
                </a:solidFill>
              </a:rPr>
              <a:t>draw </a:t>
            </a:r>
            <a:r>
              <a:rPr lang="en-US" altLang="zh-CN" sz="2400" dirty="0">
                <a:solidFill>
                  <a:srgbClr val="FFFFFF"/>
                </a:solidFill>
              </a:rPr>
              <a:t>on the rich experience of community-based </a:t>
            </a:r>
            <a:r>
              <a:rPr lang="en-US" altLang="zh-CN" sz="2400" dirty="0" smtClean="0">
                <a:solidFill>
                  <a:srgbClr val="FFFFFF"/>
                </a:solidFill>
              </a:rPr>
              <a:t>developments </a:t>
            </a:r>
            <a:r>
              <a:rPr lang="en-US" altLang="zh-CN" sz="2400" dirty="0">
                <a:solidFill>
                  <a:srgbClr val="FFFFFF"/>
                </a:solidFill>
              </a:rPr>
              <a:t>of financial intermediation in Africa. </a:t>
            </a:r>
          </a:p>
        </p:txBody>
      </p:sp>
    </p:spTree>
    <p:extLst>
      <p:ext uri="{BB962C8B-B14F-4D97-AF65-F5344CB8AC3E}">
        <p14:creationId xmlns:p14="http://schemas.microsoft.com/office/powerpoint/2010/main" val="3577368532"/>
      </p:ext>
    </p:extLst>
  </p:cSld>
  <p:clrMapOvr>
    <a:masterClrMapping/>
  </p:clrMapOvr>
  <mc:AlternateContent xmlns:mc="http://schemas.openxmlformats.org/markup-compatibility/2006" xmlns:p14="http://schemas.microsoft.com/office/powerpoint/2010/main">
    <mc:Choice Requires="p14">
      <p:transition spd="slow" p14:dur="1600" advTm="2716">
        <p14:gallery dir="l"/>
      </p:transition>
    </mc:Choice>
    <mc:Fallback xmlns="">
      <p:transition spd="slow" advTm="2716">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500"/>
                                        <p:tgtEl>
                                          <p:spTgt spid="24"/>
                                        </p:tgtEl>
                                      </p:cBhvr>
                                    </p:animEffect>
                                  </p:childTnLst>
                                </p:cTn>
                              </p:par>
                            </p:childTnLst>
                          </p:cTn>
                        </p:par>
                        <p:par>
                          <p:cTn id="8" fill="hold">
                            <p:stCondLst>
                              <p:cond delay="500"/>
                            </p:stCondLst>
                            <p:childTnLst>
                              <p:par>
                                <p:cTn id="9" presetID="12" presetClass="entr" presetSubtype="4" fill="hold" grpId="0" nodeType="afterEffect">
                                  <p:stCondLst>
                                    <p:cond delay="0"/>
                                  </p:stCondLst>
                                  <p:iterate type="lt">
                                    <p:tmPct val="10000"/>
                                  </p:iterate>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p:tgtEl>
                                          <p:spTgt spid="26"/>
                                        </p:tgtEl>
                                        <p:attrNameLst>
                                          <p:attrName>ppt_y</p:attrName>
                                        </p:attrNameLst>
                                      </p:cBhvr>
                                      <p:tavLst>
                                        <p:tav tm="0">
                                          <p:val>
                                            <p:strVal val="#ppt_y+#ppt_h*1.125000"/>
                                          </p:val>
                                        </p:tav>
                                        <p:tav tm="100000">
                                          <p:val>
                                            <p:strVal val="#ppt_y"/>
                                          </p:val>
                                        </p:tav>
                                      </p:tavLst>
                                    </p:anim>
                                    <p:animEffect transition="in" filter="wipe(up)">
                                      <p:cBhvr>
                                        <p:cTn id="12" dur="500"/>
                                        <p:tgtEl>
                                          <p:spTgt spid="26"/>
                                        </p:tgtEl>
                                      </p:cBhvr>
                                    </p:animEffect>
                                  </p:childTnLst>
                                </p:cTn>
                              </p:par>
                            </p:childTnLst>
                          </p:cTn>
                        </p:par>
                        <p:par>
                          <p:cTn id="13" fill="hold">
                            <p:stCondLst>
                              <p:cond delay="1400"/>
                            </p:stCondLst>
                            <p:childTnLst>
                              <p:par>
                                <p:cTn id="14" presetID="22" presetClass="entr" presetSubtype="8"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矩形 23"/>
          <p:cNvSpPr/>
          <p:nvPr/>
        </p:nvSpPr>
        <p:spPr>
          <a:xfrm>
            <a:off x="0" y="1599642"/>
            <a:ext cx="9144000" cy="1944216"/>
          </a:xfrm>
          <a:prstGeom prst="rect">
            <a:avLst/>
          </a:prstGeom>
          <a:solidFill>
            <a:schemeClr val="accent2">
              <a:alpha val="9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3107803" y="1131590"/>
            <a:ext cx="2928394" cy="2867153"/>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3"/>
          <p:cNvSpPr txBox="1"/>
          <p:nvPr/>
        </p:nvSpPr>
        <p:spPr>
          <a:xfrm>
            <a:off x="3299857" y="2067694"/>
            <a:ext cx="2544286" cy="954107"/>
          </a:xfrm>
          <a:prstGeom prst="rect">
            <a:avLst/>
          </a:prstGeom>
          <a:noFill/>
        </p:spPr>
        <p:txBody>
          <a:bodyPr wrap="none" rtlCol="0">
            <a:spAutoFit/>
          </a:bodyPr>
          <a:lstStyle/>
          <a:p>
            <a:pPr algn="ctr"/>
            <a:r>
              <a:rPr lang="en-US" altLang="zh-CN" sz="2800" b="1" dirty="0" smtClean="0">
                <a:solidFill>
                  <a:srgbClr val="4D4D4D"/>
                </a:solidFill>
                <a:latin typeface="微软雅黑" pitchFamily="34" charset="-122"/>
                <a:ea typeface="微软雅黑" pitchFamily="34" charset="-122"/>
              </a:rPr>
              <a:t>4.</a:t>
            </a:r>
            <a:r>
              <a:rPr lang="en-US" altLang="zh-CN" sz="2800" b="1" dirty="0">
                <a:solidFill>
                  <a:srgbClr val="4D4D4D"/>
                </a:solidFill>
                <a:latin typeface="微软雅黑" pitchFamily="34" charset="-122"/>
                <a:ea typeface="微软雅黑" pitchFamily="34" charset="-122"/>
              </a:rPr>
              <a:t> </a:t>
            </a:r>
            <a:r>
              <a:rPr lang="en-US" altLang="zh-CN" sz="2800" b="1" dirty="0" smtClean="0">
                <a:solidFill>
                  <a:srgbClr val="4D4D4D"/>
                </a:solidFill>
                <a:latin typeface="微软雅黑" pitchFamily="34" charset="-122"/>
                <a:ea typeface="微软雅黑" pitchFamily="34" charset="-122"/>
              </a:rPr>
              <a:t>The Role of </a:t>
            </a:r>
          </a:p>
          <a:p>
            <a:pPr algn="ctr"/>
            <a:r>
              <a:rPr lang="en-US" altLang="zh-CN" sz="2800" b="1" dirty="0" smtClean="0">
                <a:solidFill>
                  <a:srgbClr val="4D4D4D"/>
                </a:solidFill>
                <a:latin typeface="微软雅黑" pitchFamily="34" charset="-122"/>
                <a:ea typeface="微软雅黑" pitchFamily="34" charset="-122"/>
              </a:rPr>
              <a:t>Governments</a:t>
            </a:r>
            <a:endParaRPr lang="zh-CN" altLang="en-US" sz="2800" b="1" dirty="0">
              <a:solidFill>
                <a:srgbClr val="4D4D4D"/>
              </a:solidFill>
              <a:latin typeface="微软雅黑" pitchFamily="34" charset="-122"/>
              <a:ea typeface="微软雅黑" pitchFamily="34" charset="-122"/>
            </a:endParaRPr>
          </a:p>
        </p:txBody>
      </p:sp>
    </p:spTree>
    <p:extLst>
      <p:ext uri="{BB962C8B-B14F-4D97-AF65-F5344CB8AC3E}">
        <p14:creationId xmlns:p14="http://schemas.microsoft.com/office/powerpoint/2010/main" val="797550288"/>
      </p:ext>
    </p:extLst>
  </p:cSld>
  <p:clrMapOvr>
    <a:masterClrMapping/>
  </p:clrMapOvr>
  <mc:AlternateContent xmlns:mc="http://schemas.openxmlformats.org/markup-compatibility/2006" xmlns:p14="http://schemas.microsoft.com/office/powerpoint/2010/main">
    <mc:Choice Requires="p14">
      <p:transition spd="slow" p14:dur="1600" advTm="2716">
        <p14:gallery dir="l"/>
      </p:transition>
    </mc:Choice>
    <mc:Fallback xmlns="">
      <p:transition spd="slow" advTm="2716">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repeatCount="200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strVal val="4*#ppt_w"/>
                                          </p:val>
                                        </p:tav>
                                        <p:tav tm="100000">
                                          <p:val>
                                            <p:strVal val="#ppt_w"/>
                                          </p:val>
                                        </p:tav>
                                      </p:tavLst>
                                    </p:anim>
                                    <p:anim calcmode="lin" valueType="num">
                                      <p:cBhvr>
                                        <p:cTn id="8" dur="500" fill="hold"/>
                                        <p:tgtEl>
                                          <p:spTgt spid="25"/>
                                        </p:tgtEl>
                                        <p:attrNameLst>
                                          <p:attrName>ppt_h</p:attrName>
                                        </p:attrNameLst>
                                      </p:cBhvr>
                                      <p:tavLst>
                                        <p:tav tm="0">
                                          <p:val>
                                            <p:strVal val="4*#ppt_h"/>
                                          </p:val>
                                        </p:tav>
                                        <p:tav tm="100000">
                                          <p:val>
                                            <p:strVal val="#ppt_h"/>
                                          </p:val>
                                        </p:tav>
                                      </p:tavLst>
                                    </p:anim>
                                  </p:childTnLst>
                                </p:cTn>
                              </p:par>
                            </p:childTnLst>
                          </p:cTn>
                        </p:par>
                        <p:par>
                          <p:cTn id="9" fill="hold">
                            <p:stCondLst>
                              <p:cond delay="1000"/>
                            </p:stCondLst>
                            <p:childTnLst>
                              <p:par>
                                <p:cTn id="10" presetID="16" presetClass="entr" presetSubtype="37"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500"/>
                                        <p:tgtEl>
                                          <p:spTgt spid="24"/>
                                        </p:tgtEl>
                                      </p:cBhvr>
                                    </p:animEffect>
                                  </p:childTnLst>
                                </p:cTn>
                              </p:par>
                            </p:childTnLst>
                          </p:cTn>
                        </p:par>
                        <p:par>
                          <p:cTn id="13" fill="hold">
                            <p:stCondLst>
                              <p:cond delay="1500"/>
                            </p:stCondLst>
                            <p:childTnLst>
                              <p:par>
                                <p:cTn id="14" presetID="12" presetClass="entr" presetSubtype="4" fill="hold" grpId="0" nodeType="afterEffect">
                                  <p:stCondLst>
                                    <p:cond delay="0"/>
                                  </p:stCondLst>
                                  <p:iterate type="lt">
                                    <p:tmPct val="10000"/>
                                  </p:iterate>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p:tgtEl>
                                          <p:spTgt spid="26"/>
                                        </p:tgtEl>
                                        <p:attrNameLst>
                                          <p:attrName>ppt_y</p:attrName>
                                        </p:attrNameLst>
                                      </p:cBhvr>
                                      <p:tavLst>
                                        <p:tav tm="0">
                                          <p:val>
                                            <p:strVal val="#ppt_y+#ppt_h*1.125000"/>
                                          </p:val>
                                        </p:tav>
                                        <p:tav tm="100000">
                                          <p:val>
                                            <p:strVal val="#ppt_y"/>
                                          </p:val>
                                        </p:tav>
                                      </p:tavLst>
                                    </p:anim>
                                    <p:animEffect transition="in" filter="wipe(up)">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2"/>
          <p:cNvSpPr txBox="1"/>
          <p:nvPr/>
        </p:nvSpPr>
        <p:spPr>
          <a:xfrm>
            <a:off x="1367730" y="250560"/>
            <a:ext cx="3445950" cy="430887"/>
          </a:xfrm>
          <a:prstGeom prst="rect">
            <a:avLst/>
          </a:prstGeom>
          <a:noFill/>
        </p:spPr>
        <p:txBody>
          <a:bodyPr wrap="none" rtlCol="0">
            <a:spAutoFit/>
          </a:bodyPr>
          <a:lstStyle/>
          <a:p>
            <a:r>
              <a:rPr lang="en-US" altLang="zh-CN" sz="2200" dirty="0">
                <a:solidFill>
                  <a:srgbClr val="292928"/>
                </a:solidFill>
              </a:rPr>
              <a:t>4</a:t>
            </a:r>
            <a:r>
              <a:rPr lang="en-US" altLang="zh-CN" sz="2200" b="1" dirty="0" smtClean="0">
                <a:solidFill>
                  <a:srgbClr val="292928"/>
                </a:solidFill>
              </a:rPr>
              <a:t>. The Role of Governments</a:t>
            </a:r>
            <a:endParaRPr lang="zh-CN" altLang="en-US" sz="2200" b="1" dirty="0">
              <a:solidFill>
                <a:srgbClr val="292928"/>
              </a:solidFill>
            </a:endParaRPr>
          </a:p>
        </p:txBody>
      </p:sp>
      <p:grpSp>
        <p:nvGrpSpPr>
          <p:cNvPr id="37" name="组合 36"/>
          <p:cNvGrpSpPr/>
          <p:nvPr/>
        </p:nvGrpSpPr>
        <p:grpSpPr>
          <a:xfrm>
            <a:off x="307722" y="211406"/>
            <a:ext cx="898158" cy="875400"/>
            <a:chOff x="4641550" y="1440594"/>
            <a:chExt cx="587801" cy="587801"/>
          </a:xfrm>
        </p:grpSpPr>
        <p:grpSp>
          <p:nvGrpSpPr>
            <p:cNvPr id="38" name="组合 37"/>
            <p:cNvGrpSpPr/>
            <p:nvPr/>
          </p:nvGrpSpPr>
          <p:grpSpPr>
            <a:xfrm>
              <a:off x="4641550" y="1440594"/>
              <a:ext cx="587801" cy="587801"/>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4795215" y="1597882"/>
              <a:ext cx="286520" cy="248944"/>
              <a:chOff x="2601913" y="584200"/>
              <a:chExt cx="581025" cy="504825"/>
            </a:xfrm>
            <a:solidFill>
              <a:schemeClr val="accent1"/>
            </a:solidFill>
          </p:grpSpPr>
          <p:sp>
            <p:nvSpPr>
              <p:cNvPr id="40" name="Freeform 21"/>
              <p:cNvSpPr>
                <a:spLocks/>
              </p:cNvSpPr>
              <p:nvPr/>
            </p:nvSpPr>
            <p:spPr bwMode="auto">
              <a:xfrm>
                <a:off x="2601913" y="1054100"/>
                <a:ext cx="581025" cy="34925"/>
              </a:xfrm>
              <a:custGeom>
                <a:avLst/>
                <a:gdLst>
                  <a:gd name="T0" fmla="*/ 352 w 366"/>
                  <a:gd name="T1" fmla="*/ 0 h 22"/>
                  <a:gd name="T2" fmla="*/ 14 w 366"/>
                  <a:gd name="T3" fmla="*/ 0 h 22"/>
                  <a:gd name="T4" fmla="*/ 14 w 366"/>
                  <a:gd name="T5" fmla="*/ 0 h 22"/>
                  <a:gd name="T6" fmla="*/ 8 w 366"/>
                  <a:gd name="T7" fmla="*/ 0 h 22"/>
                  <a:gd name="T8" fmla="*/ 4 w 366"/>
                  <a:gd name="T9" fmla="*/ 2 h 22"/>
                  <a:gd name="T10" fmla="*/ 0 w 366"/>
                  <a:gd name="T11" fmla="*/ 6 h 22"/>
                  <a:gd name="T12" fmla="*/ 0 w 366"/>
                  <a:gd name="T13" fmla="*/ 10 h 22"/>
                  <a:gd name="T14" fmla="*/ 0 w 366"/>
                  <a:gd name="T15" fmla="*/ 12 h 22"/>
                  <a:gd name="T16" fmla="*/ 0 w 366"/>
                  <a:gd name="T17" fmla="*/ 12 h 22"/>
                  <a:gd name="T18" fmla="*/ 0 w 366"/>
                  <a:gd name="T19" fmla="*/ 16 h 22"/>
                  <a:gd name="T20" fmla="*/ 4 w 366"/>
                  <a:gd name="T21" fmla="*/ 20 h 22"/>
                  <a:gd name="T22" fmla="*/ 8 w 366"/>
                  <a:gd name="T23" fmla="*/ 22 h 22"/>
                  <a:gd name="T24" fmla="*/ 14 w 366"/>
                  <a:gd name="T25" fmla="*/ 22 h 22"/>
                  <a:gd name="T26" fmla="*/ 352 w 366"/>
                  <a:gd name="T27" fmla="*/ 22 h 22"/>
                  <a:gd name="T28" fmla="*/ 352 w 366"/>
                  <a:gd name="T29" fmla="*/ 22 h 22"/>
                  <a:gd name="T30" fmla="*/ 358 w 366"/>
                  <a:gd name="T31" fmla="*/ 22 h 22"/>
                  <a:gd name="T32" fmla="*/ 362 w 366"/>
                  <a:gd name="T33" fmla="*/ 20 h 22"/>
                  <a:gd name="T34" fmla="*/ 366 w 366"/>
                  <a:gd name="T35" fmla="*/ 16 h 22"/>
                  <a:gd name="T36" fmla="*/ 366 w 366"/>
                  <a:gd name="T37" fmla="*/ 12 h 22"/>
                  <a:gd name="T38" fmla="*/ 366 w 366"/>
                  <a:gd name="T39" fmla="*/ 10 h 22"/>
                  <a:gd name="T40" fmla="*/ 366 w 366"/>
                  <a:gd name="T41" fmla="*/ 10 h 22"/>
                  <a:gd name="T42" fmla="*/ 366 w 366"/>
                  <a:gd name="T43" fmla="*/ 6 h 22"/>
                  <a:gd name="T44" fmla="*/ 362 w 366"/>
                  <a:gd name="T45" fmla="*/ 2 h 22"/>
                  <a:gd name="T46" fmla="*/ 358 w 366"/>
                  <a:gd name="T47" fmla="*/ 0 h 22"/>
                  <a:gd name="T48" fmla="*/ 352 w 366"/>
                  <a:gd name="T49" fmla="*/ 0 h 22"/>
                  <a:gd name="T50" fmla="*/ 352 w 36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6" h="22">
                    <a:moveTo>
                      <a:pt x="352" y="0"/>
                    </a:moveTo>
                    <a:lnTo>
                      <a:pt x="14" y="0"/>
                    </a:lnTo>
                    <a:lnTo>
                      <a:pt x="14" y="0"/>
                    </a:lnTo>
                    <a:lnTo>
                      <a:pt x="8" y="0"/>
                    </a:lnTo>
                    <a:lnTo>
                      <a:pt x="4" y="2"/>
                    </a:lnTo>
                    <a:lnTo>
                      <a:pt x="0" y="6"/>
                    </a:lnTo>
                    <a:lnTo>
                      <a:pt x="0" y="10"/>
                    </a:lnTo>
                    <a:lnTo>
                      <a:pt x="0" y="12"/>
                    </a:lnTo>
                    <a:lnTo>
                      <a:pt x="0" y="12"/>
                    </a:lnTo>
                    <a:lnTo>
                      <a:pt x="0" y="16"/>
                    </a:lnTo>
                    <a:lnTo>
                      <a:pt x="4" y="20"/>
                    </a:lnTo>
                    <a:lnTo>
                      <a:pt x="8" y="22"/>
                    </a:lnTo>
                    <a:lnTo>
                      <a:pt x="14" y="22"/>
                    </a:lnTo>
                    <a:lnTo>
                      <a:pt x="352" y="22"/>
                    </a:lnTo>
                    <a:lnTo>
                      <a:pt x="352" y="22"/>
                    </a:lnTo>
                    <a:lnTo>
                      <a:pt x="358" y="22"/>
                    </a:lnTo>
                    <a:lnTo>
                      <a:pt x="362" y="20"/>
                    </a:lnTo>
                    <a:lnTo>
                      <a:pt x="366" y="16"/>
                    </a:lnTo>
                    <a:lnTo>
                      <a:pt x="366" y="12"/>
                    </a:lnTo>
                    <a:lnTo>
                      <a:pt x="366" y="10"/>
                    </a:lnTo>
                    <a:lnTo>
                      <a:pt x="366" y="10"/>
                    </a:lnTo>
                    <a:lnTo>
                      <a:pt x="366" y="6"/>
                    </a:lnTo>
                    <a:lnTo>
                      <a:pt x="362" y="2"/>
                    </a:lnTo>
                    <a:lnTo>
                      <a:pt x="358" y="0"/>
                    </a:lnTo>
                    <a:lnTo>
                      <a:pt x="352" y="0"/>
                    </a:lnTo>
                    <a:lnTo>
                      <a:pt x="3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
              <p:cNvSpPr>
                <a:spLocks noEditPoints="1"/>
              </p:cNvSpPr>
              <p:nvPr/>
            </p:nvSpPr>
            <p:spPr bwMode="auto">
              <a:xfrm>
                <a:off x="2687638" y="752475"/>
                <a:ext cx="409575" cy="206375"/>
              </a:xfrm>
              <a:custGeom>
                <a:avLst/>
                <a:gdLst>
                  <a:gd name="T0" fmla="*/ 118 w 258"/>
                  <a:gd name="T1" fmla="*/ 0 h 130"/>
                  <a:gd name="T2" fmla="*/ 112 w 258"/>
                  <a:gd name="T3" fmla="*/ 2 h 130"/>
                  <a:gd name="T4" fmla="*/ 104 w 258"/>
                  <a:gd name="T5" fmla="*/ 8 h 130"/>
                  <a:gd name="T6" fmla="*/ 104 w 258"/>
                  <a:gd name="T7" fmla="*/ 116 h 130"/>
                  <a:gd name="T8" fmla="*/ 104 w 258"/>
                  <a:gd name="T9" fmla="*/ 122 h 130"/>
                  <a:gd name="T10" fmla="*/ 112 w 258"/>
                  <a:gd name="T11" fmla="*/ 128 h 130"/>
                  <a:gd name="T12" fmla="*/ 140 w 258"/>
                  <a:gd name="T13" fmla="*/ 130 h 130"/>
                  <a:gd name="T14" fmla="*/ 146 w 258"/>
                  <a:gd name="T15" fmla="*/ 128 h 130"/>
                  <a:gd name="T16" fmla="*/ 154 w 258"/>
                  <a:gd name="T17" fmla="*/ 122 h 130"/>
                  <a:gd name="T18" fmla="*/ 154 w 258"/>
                  <a:gd name="T19" fmla="*/ 14 h 130"/>
                  <a:gd name="T20" fmla="*/ 154 w 258"/>
                  <a:gd name="T21" fmla="*/ 8 h 130"/>
                  <a:gd name="T22" fmla="*/ 146 w 258"/>
                  <a:gd name="T23" fmla="*/ 2 h 130"/>
                  <a:gd name="T24" fmla="*/ 140 w 258"/>
                  <a:gd name="T25" fmla="*/ 0 h 130"/>
                  <a:gd name="T26" fmla="*/ 14 w 258"/>
                  <a:gd name="T27" fmla="*/ 0 h 130"/>
                  <a:gd name="T28" fmla="*/ 8 w 258"/>
                  <a:gd name="T29" fmla="*/ 2 h 130"/>
                  <a:gd name="T30" fmla="*/ 2 w 258"/>
                  <a:gd name="T31" fmla="*/ 8 h 130"/>
                  <a:gd name="T32" fmla="*/ 0 w 258"/>
                  <a:gd name="T33" fmla="*/ 116 h 130"/>
                  <a:gd name="T34" fmla="*/ 2 w 258"/>
                  <a:gd name="T35" fmla="*/ 122 h 130"/>
                  <a:gd name="T36" fmla="*/ 8 w 258"/>
                  <a:gd name="T37" fmla="*/ 128 h 130"/>
                  <a:gd name="T38" fmla="*/ 38 w 258"/>
                  <a:gd name="T39" fmla="*/ 130 h 130"/>
                  <a:gd name="T40" fmla="*/ 42 w 258"/>
                  <a:gd name="T41" fmla="*/ 128 h 130"/>
                  <a:gd name="T42" fmla="*/ 50 w 258"/>
                  <a:gd name="T43" fmla="*/ 122 h 130"/>
                  <a:gd name="T44" fmla="*/ 52 w 258"/>
                  <a:gd name="T45" fmla="*/ 14 h 130"/>
                  <a:gd name="T46" fmla="*/ 50 w 258"/>
                  <a:gd name="T47" fmla="*/ 8 h 130"/>
                  <a:gd name="T48" fmla="*/ 42 w 258"/>
                  <a:gd name="T49" fmla="*/ 2 h 130"/>
                  <a:gd name="T50" fmla="*/ 38 w 258"/>
                  <a:gd name="T51" fmla="*/ 0 h 130"/>
                  <a:gd name="T52" fmla="*/ 220 w 258"/>
                  <a:gd name="T53" fmla="*/ 0 h 130"/>
                  <a:gd name="T54" fmla="*/ 216 w 258"/>
                  <a:gd name="T55" fmla="*/ 2 h 130"/>
                  <a:gd name="T56" fmla="*/ 208 w 258"/>
                  <a:gd name="T57" fmla="*/ 8 h 130"/>
                  <a:gd name="T58" fmla="*/ 206 w 258"/>
                  <a:gd name="T59" fmla="*/ 116 h 130"/>
                  <a:gd name="T60" fmla="*/ 208 w 258"/>
                  <a:gd name="T61" fmla="*/ 122 h 130"/>
                  <a:gd name="T62" fmla="*/ 216 w 258"/>
                  <a:gd name="T63" fmla="*/ 128 h 130"/>
                  <a:gd name="T64" fmla="*/ 244 w 258"/>
                  <a:gd name="T65" fmla="*/ 130 h 130"/>
                  <a:gd name="T66" fmla="*/ 250 w 258"/>
                  <a:gd name="T67" fmla="*/ 128 h 130"/>
                  <a:gd name="T68" fmla="*/ 256 w 258"/>
                  <a:gd name="T69" fmla="*/ 122 h 130"/>
                  <a:gd name="T70" fmla="*/ 258 w 258"/>
                  <a:gd name="T71" fmla="*/ 14 h 130"/>
                  <a:gd name="T72" fmla="*/ 256 w 258"/>
                  <a:gd name="T73" fmla="*/ 8 h 130"/>
                  <a:gd name="T74" fmla="*/ 250 w 258"/>
                  <a:gd name="T75" fmla="*/ 2 h 130"/>
                  <a:gd name="T76" fmla="*/ 244 w 258"/>
                  <a:gd name="T7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 h="130">
                    <a:moveTo>
                      <a:pt x="140" y="0"/>
                    </a:moveTo>
                    <a:lnTo>
                      <a:pt x="118" y="0"/>
                    </a:lnTo>
                    <a:lnTo>
                      <a:pt x="118" y="0"/>
                    </a:lnTo>
                    <a:lnTo>
                      <a:pt x="112" y="2"/>
                    </a:lnTo>
                    <a:lnTo>
                      <a:pt x="108" y="4"/>
                    </a:lnTo>
                    <a:lnTo>
                      <a:pt x="104" y="8"/>
                    </a:lnTo>
                    <a:lnTo>
                      <a:pt x="104" y="14"/>
                    </a:lnTo>
                    <a:lnTo>
                      <a:pt x="104" y="116"/>
                    </a:lnTo>
                    <a:lnTo>
                      <a:pt x="104" y="116"/>
                    </a:lnTo>
                    <a:lnTo>
                      <a:pt x="104" y="122"/>
                    </a:lnTo>
                    <a:lnTo>
                      <a:pt x="108" y="126"/>
                    </a:lnTo>
                    <a:lnTo>
                      <a:pt x="112" y="128"/>
                    </a:lnTo>
                    <a:lnTo>
                      <a:pt x="118" y="130"/>
                    </a:lnTo>
                    <a:lnTo>
                      <a:pt x="140" y="130"/>
                    </a:lnTo>
                    <a:lnTo>
                      <a:pt x="140" y="130"/>
                    </a:lnTo>
                    <a:lnTo>
                      <a:pt x="146" y="128"/>
                    </a:lnTo>
                    <a:lnTo>
                      <a:pt x="150" y="126"/>
                    </a:lnTo>
                    <a:lnTo>
                      <a:pt x="154" y="122"/>
                    </a:lnTo>
                    <a:lnTo>
                      <a:pt x="154" y="116"/>
                    </a:lnTo>
                    <a:lnTo>
                      <a:pt x="154" y="14"/>
                    </a:lnTo>
                    <a:lnTo>
                      <a:pt x="154" y="14"/>
                    </a:lnTo>
                    <a:lnTo>
                      <a:pt x="154" y="8"/>
                    </a:lnTo>
                    <a:lnTo>
                      <a:pt x="150" y="4"/>
                    </a:lnTo>
                    <a:lnTo>
                      <a:pt x="146" y="2"/>
                    </a:lnTo>
                    <a:lnTo>
                      <a:pt x="140" y="0"/>
                    </a:lnTo>
                    <a:lnTo>
                      <a:pt x="140" y="0"/>
                    </a:lnTo>
                    <a:close/>
                    <a:moveTo>
                      <a:pt x="38" y="0"/>
                    </a:moveTo>
                    <a:lnTo>
                      <a:pt x="14" y="0"/>
                    </a:lnTo>
                    <a:lnTo>
                      <a:pt x="14" y="0"/>
                    </a:lnTo>
                    <a:lnTo>
                      <a:pt x="8" y="2"/>
                    </a:lnTo>
                    <a:lnTo>
                      <a:pt x="4" y="4"/>
                    </a:lnTo>
                    <a:lnTo>
                      <a:pt x="2" y="8"/>
                    </a:lnTo>
                    <a:lnTo>
                      <a:pt x="0" y="14"/>
                    </a:lnTo>
                    <a:lnTo>
                      <a:pt x="0" y="116"/>
                    </a:lnTo>
                    <a:lnTo>
                      <a:pt x="0" y="116"/>
                    </a:lnTo>
                    <a:lnTo>
                      <a:pt x="2" y="122"/>
                    </a:lnTo>
                    <a:lnTo>
                      <a:pt x="4" y="126"/>
                    </a:lnTo>
                    <a:lnTo>
                      <a:pt x="8" y="128"/>
                    </a:lnTo>
                    <a:lnTo>
                      <a:pt x="14" y="130"/>
                    </a:lnTo>
                    <a:lnTo>
                      <a:pt x="38" y="130"/>
                    </a:lnTo>
                    <a:lnTo>
                      <a:pt x="38" y="130"/>
                    </a:lnTo>
                    <a:lnTo>
                      <a:pt x="42" y="128"/>
                    </a:lnTo>
                    <a:lnTo>
                      <a:pt x="48" y="126"/>
                    </a:lnTo>
                    <a:lnTo>
                      <a:pt x="50" y="122"/>
                    </a:lnTo>
                    <a:lnTo>
                      <a:pt x="52" y="116"/>
                    </a:lnTo>
                    <a:lnTo>
                      <a:pt x="52" y="14"/>
                    </a:lnTo>
                    <a:lnTo>
                      <a:pt x="52" y="14"/>
                    </a:lnTo>
                    <a:lnTo>
                      <a:pt x="50" y="8"/>
                    </a:lnTo>
                    <a:lnTo>
                      <a:pt x="48" y="4"/>
                    </a:lnTo>
                    <a:lnTo>
                      <a:pt x="42" y="2"/>
                    </a:lnTo>
                    <a:lnTo>
                      <a:pt x="38" y="0"/>
                    </a:lnTo>
                    <a:lnTo>
                      <a:pt x="38" y="0"/>
                    </a:lnTo>
                    <a:close/>
                    <a:moveTo>
                      <a:pt x="244" y="0"/>
                    </a:moveTo>
                    <a:lnTo>
                      <a:pt x="220" y="0"/>
                    </a:lnTo>
                    <a:lnTo>
                      <a:pt x="220" y="0"/>
                    </a:lnTo>
                    <a:lnTo>
                      <a:pt x="216" y="2"/>
                    </a:lnTo>
                    <a:lnTo>
                      <a:pt x="210" y="4"/>
                    </a:lnTo>
                    <a:lnTo>
                      <a:pt x="208" y="8"/>
                    </a:lnTo>
                    <a:lnTo>
                      <a:pt x="206" y="14"/>
                    </a:lnTo>
                    <a:lnTo>
                      <a:pt x="206" y="116"/>
                    </a:lnTo>
                    <a:lnTo>
                      <a:pt x="206" y="116"/>
                    </a:lnTo>
                    <a:lnTo>
                      <a:pt x="208" y="122"/>
                    </a:lnTo>
                    <a:lnTo>
                      <a:pt x="210" y="126"/>
                    </a:lnTo>
                    <a:lnTo>
                      <a:pt x="216" y="128"/>
                    </a:lnTo>
                    <a:lnTo>
                      <a:pt x="220" y="130"/>
                    </a:lnTo>
                    <a:lnTo>
                      <a:pt x="244" y="130"/>
                    </a:lnTo>
                    <a:lnTo>
                      <a:pt x="244" y="130"/>
                    </a:lnTo>
                    <a:lnTo>
                      <a:pt x="250" y="128"/>
                    </a:lnTo>
                    <a:lnTo>
                      <a:pt x="254" y="126"/>
                    </a:lnTo>
                    <a:lnTo>
                      <a:pt x="256" y="122"/>
                    </a:lnTo>
                    <a:lnTo>
                      <a:pt x="258" y="116"/>
                    </a:lnTo>
                    <a:lnTo>
                      <a:pt x="258" y="14"/>
                    </a:lnTo>
                    <a:lnTo>
                      <a:pt x="258" y="14"/>
                    </a:lnTo>
                    <a:lnTo>
                      <a:pt x="256" y="8"/>
                    </a:lnTo>
                    <a:lnTo>
                      <a:pt x="254" y="4"/>
                    </a:lnTo>
                    <a:lnTo>
                      <a:pt x="250" y="2"/>
                    </a:lnTo>
                    <a:lnTo>
                      <a:pt x="244" y="0"/>
                    </a:lnTo>
                    <a:lnTo>
                      <a:pt x="2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3"/>
              <p:cNvSpPr>
                <a:spLocks/>
              </p:cNvSpPr>
              <p:nvPr/>
            </p:nvSpPr>
            <p:spPr bwMode="auto">
              <a:xfrm>
                <a:off x="2601913" y="584200"/>
                <a:ext cx="581025" cy="136525"/>
              </a:xfrm>
              <a:custGeom>
                <a:avLst/>
                <a:gdLst>
                  <a:gd name="T0" fmla="*/ 358 w 366"/>
                  <a:gd name="T1" fmla="*/ 66 h 86"/>
                  <a:gd name="T2" fmla="*/ 186 w 366"/>
                  <a:gd name="T3" fmla="*/ 0 h 86"/>
                  <a:gd name="T4" fmla="*/ 186 w 366"/>
                  <a:gd name="T5" fmla="*/ 0 h 86"/>
                  <a:gd name="T6" fmla="*/ 180 w 366"/>
                  <a:gd name="T7" fmla="*/ 0 h 86"/>
                  <a:gd name="T8" fmla="*/ 8 w 366"/>
                  <a:gd name="T9" fmla="*/ 66 h 86"/>
                  <a:gd name="T10" fmla="*/ 8 w 366"/>
                  <a:gd name="T11" fmla="*/ 66 h 86"/>
                  <a:gd name="T12" fmla="*/ 4 w 366"/>
                  <a:gd name="T13" fmla="*/ 68 h 86"/>
                  <a:gd name="T14" fmla="*/ 2 w 366"/>
                  <a:gd name="T15" fmla="*/ 70 h 86"/>
                  <a:gd name="T16" fmla="*/ 0 w 366"/>
                  <a:gd name="T17" fmla="*/ 74 h 86"/>
                  <a:gd name="T18" fmla="*/ 0 w 366"/>
                  <a:gd name="T19" fmla="*/ 78 h 86"/>
                  <a:gd name="T20" fmla="*/ 0 w 366"/>
                  <a:gd name="T21" fmla="*/ 78 h 86"/>
                  <a:gd name="T22" fmla="*/ 2 w 366"/>
                  <a:gd name="T23" fmla="*/ 80 h 86"/>
                  <a:gd name="T24" fmla="*/ 4 w 366"/>
                  <a:gd name="T25" fmla="*/ 82 h 86"/>
                  <a:gd name="T26" fmla="*/ 6 w 366"/>
                  <a:gd name="T27" fmla="*/ 84 h 86"/>
                  <a:gd name="T28" fmla="*/ 10 w 366"/>
                  <a:gd name="T29" fmla="*/ 86 h 86"/>
                  <a:gd name="T30" fmla="*/ 356 w 366"/>
                  <a:gd name="T31" fmla="*/ 86 h 86"/>
                  <a:gd name="T32" fmla="*/ 356 w 366"/>
                  <a:gd name="T33" fmla="*/ 86 h 86"/>
                  <a:gd name="T34" fmla="*/ 360 w 366"/>
                  <a:gd name="T35" fmla="*/ 84 h 86"/>
                  <a:gd name="T36" fmla="*/ 362 w 366"/>
                  <a:gd name="T37" fmla="*/ 82 h 86"/>
                  <a:gd name="T38" fmla="*/ 364 w 366"/>
                  <a:gd name="T39" fmla="*/ 80 h 86"/>
                  <a:gd name="T40" fmla="*/ 366 w 366"/>
                  <a:gd name="T41" fmla="*/ 78 h 86"/>
                  <a:gd name="T42" fmla="*/ 366 w 366"/>
                  <a:gd name="T43" fmla="*/ 78 h 86"/>
                  <a:gd name="T44" fmla="*/ 366 w 366"/>
                  <a:gd name="T45" fmla="*/ 74 h 86"/>
                  <a:gd name="T46" fmla="*/ 364 w 366"/>
                  <a:gd name="T47" fmla="*/ 70 h 86"/>
                  <a:gd name="T48" fmla="*/ 362 w 366"/>
                  <a:gd name="T49" fmla="*/ 68 h 86"/>
                  <a:gd name="T50" fmla="*/ 358 w 366"/>
                  <a:gd name="T51" fmla="*/ 66 h 86"/>
                  <a:gd name="T52" fmla="*/ 358 w 366"/>
                  <a:gd name="T53"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6" h="86">
                    <a:moveTo>
                      <a:pt x="358" y="66"/>
                    </a:moveTo>
                    <a:lnTo>
                      <a:pt x="186" y="0"/>
                    </a:lnTo>
                    <a:lnTo>
                      <a:pt x="186" y="0"/>
                    </a:lnTo>
                    <a:lnTo>
                      <a:pt x="180" y="0"/>
                    </a:lnTo>
                    <a:lnTo>
                      <a:pt x="8" y="66"/>
                    </a:lnTo>
                    <a:lnTo>
                      <a:pt x="8" y="66"/>
                    </a:lnTo>
                    <a:lnTo>
                      <a:pt x="4" y="68"/>
                    </a:lnTo>
                    <a:lnTo>
                      <a:pt x="2" y="70"/>
                    </a:lnTo>
                    <a:lnTo>
                      <a:pt x="0" y="74"/>
                    </a:lnTo>
                    <a:lnTo>
                      <a:pt x="0" y="78"/>
                    </a:lnTo>
                    <a:lnTo>
                      <a:pt x="0" y="78"/>
                    </a:lnTo>
                    <a:lnTo>
                      <a:pt x="2" y="80"/>
                    </a:lnTo>
                    <a:lnTo>
                      <a:pt x="4" y="82"/>
                    </a:lnTo>
                    <a:lnTo>
                      <a:pt x="6" y="84"/>
                    </a:lnTo>
                    <a:lnTo>
                      <a:pt x="10" y="86"/>
                    </a:lnTo>
                    <a:lnTo>
                      <a:pt x="356" y="86"/>
                    </a:lnTo>
                    <a:lnTo>
                      <a:pt x="356" y="86"/>
                    </a:lnTo>
                    <a:lnTo>
                      <a:pt x="360" y="84"/>
                    </a:lnTo>
                    <a:lnTo>
                      <a:pt x="362" y="82"/>
                    </a:lnTo>
                    <a:lnTo>
                      <a:pt x="364" y="80"/>
                    </a:lnTo>
                    <a:lnTo>
                      <a:pt x="366" y="78"/>
                    </a:lnTo>
                    <a:lnTo>
                      <a:pt x="366" y="78"/>
                    </a:lnTo>
                    <a:lnTo>
                      <a:pt x="366" y="74"/>
                    </a:lnTo>
                    <a:lnTo>
                      <a:pt x="364" y="70"/>
                    </a:lnTo>
                    <a:lnTo>
                      <a:pt x="362" y="68"/>
                    </a:lnTo>
                    <a:lnTo>
                      <a:pt x="358" y="66"/>
                    </a:lnTo>
                    <a:lnTo>
                      <a:pt x="35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84"/>
              <p:cNvSpPr>
                <a:spLocks/>
              </p:cNvSpPr>
              <p:nvPr/>
            </p:nvSpPr>
            <p:spPr bwMode="auto">
              <a:xfrm>
                <a:off x="2630488" y="987425"/>
                <a:ext cx="523875" cy="38100"/>
              </a:xfrm>
              <a:custGeom>
                <a:avLst/>
                <a:gdLst>
                  <a:gd name="T0" fmla="*/ 330 w 330"/>
                  <a:gd name="T1" fmla="*/ 12 h 24"/>
                  <a:gd name="T2" fmla="*/ 330 w 330"/>
                  <a:gd name="T3" fmla="*/ 12 h 24"/>
                  <a:gd name="T4" fmla="*/ 330 w 330"/>
                  <a:gd name="T5" fmla="*/ 12 h 24"/>
                  <a:gd name="T6" fmla="*/ 330 w 330"/>
                  <a:gd name="T7" fmla="*/ 18 h 24"/>
                  <a:gd name="T8" fmla="*/ 326 w 330"/>
                  <a:gd name="T9" fmla="*/ 20 h 24"/>
                  <a:gd name="T10" fmla="*/ 322 w 330"/>
                  <a:gd name="T11" fmla="*/ 24 h 24"/>
                  <a:gd name="T12" fmla="*/ 316 w 330"/>
                  <a:gd name="T13" fmla="*/ 24 h 24"/>
                  <a:gd name="T14" fmla="*/ 14 w 330"/>
                  <a:gd name="T15" fmla="*/ 24 h 24"/>
                  <a:gd name="T16" fmla="*/ 14 w 330"/>
                  <a:gd name="T17" fmla="*/ 24 h 24"/>
                  <a:gd name="T18" fmla="*/ 8 w 330"/>
                  <a:gd name="T19" fmla="*/ 24 h 24"/>
                  <a:gd name="T20" fmla="*/ 4 w 330"/>
                  <a:gd name="T21" fmla="*/ 20 h 24"/>
                  <a:gd name="T22" fmla="*/ 0 w 330"/>
                  <a:gd name="T23" fmla="*/ 18 h 24"/>
                  <a:gd name="T24" fmla="*/ 0 w 330"/>
                  <a:gd name="T25" fmla="*/ 12 h 24"/>
                  <a:gd name="T26" fmla="*/ 0 w 330"/>
                  <a:gd name="T27" fmla="*/ 12 h 24"/>
                  <a:gd name="T28" fmla="*/ 0 w 330"/>
                  <a:gd name="T29" fmla="*/ 12 h 24"/>
                  <a:gd name="T30" fmla="*/ 0 w 330"/>
                  <a:gd name="T31" fmla="*/ 8 h 24"/>
                  <a:gd name="T32" fmla="*/ 4 w 330"/>
                  <a:gd name="T33" fmla="*/ 4 h 24"/>
                  <a:gd name="T34" fmla="*/ 8 w 330"/>
                  <a:gd name="T35" fmla="*/ 2 h 24"/>
                  <a:gd name="T36" fmla="*/ 14 w 330"/>
                  <a:gd name="T37" fmla="*/ 0 h 24"/>
                  <a:gd name="T38" fmla="*/ 316 w 330"/>
                  <a:gd name="T39" fmla="*/ 0 h 24"/>
                  <a:gd name="T40" fmla="*/ 316 w 330"/>
                  <a:gd name="T41" fmla="*/ 0 h 24"/>
                  <a:gd name="T42" fmla="*/ 322 w 330"/>
                  <a:gd name="T43" fmla="*/ 2 h 24"/>
                  <a:gd name="T44" fmla="*/ 326 w 330"/>
                  <a:gd name="T45" fmla="*/ 4 h 24"/>
                  <a:gd name="T46" fmla="*/ 330 w 330"/>
                  <a:gd name="T47" fmla="*/ 8 h 24"/>
                  <a:gd name="T48" fmla="*/ 330 w 330"/>
                  <a:gd name="T49" fmla="*/ 12 h 24"/>
                  <a:gd name="T50" fmla="*/ 330 w 330"/>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0" h="24">
                    <a:moveTo>
                      <a:pt x="330" y="12"/>
                    </a:moveTo>
                    <a:lnTo>
                      <a:pt x="330" y="12"/>
                    </a:lnTo>
                    <a:lnTo>
                      <a:pt x="330" y="12"/>
                    </a:lnTo>
                    <a:lnTo>
                      <a:pt x="330" y="18"/>
                    </a:lnTo>
                    <a:lnTo>
                      <a:pt x="326" y="20"/>
                    </a:lnTo>
                    <a:lnTo>
                      <a:pt x="322" y="24"/>
                    </a:lnTo>
                    <a:lnTo>
                      <a:pt x="316" y="24"/>
                    </a:lnTo>
                    <a:lnTo>
                      <a:pt x="14" y="24"/>
                    </a:lnTo>
                    <a:lnTo>
                      <a:pt x="14" y="24"/>
                    </a:lnTo>
                    <a:lnTo>
                      <a:pt x="8" y="24"/>
                    </a:lnTo>
                    <a:lnTo>
                      <a:pt x="4" y="20"/>
                    </a:lnTo>
                    <a:lnTo>
                      <a:pt x="0" y="18"/>
                    </a:lnTo>
                    <a:lnTo>
                      <a:pt x="0" y="12"/>
                    </a:lnTo>
                    <a:lnTo>
                      <a:pt x="0" y="12"/>
                    </a:lnTo>
                    <a:lnTo>
                      <a:pt x="0" y="12"/>
                    </a:lnTo>
                    <a:lnTo>
                      <a:pt x="0" y="8"/>
                    </a:lnTo>
                    <a:lnTo>
                      <a:pt x="4" y="4"/>
                    </a:lnTo>
                    <a:lnTo>
                      <a:pt x="8" y="2"/>
                    </a:lnTo>
                    <a:lnTo>
                      <a:pt x="14" y="0"/>
                    </a:lnTo>
                    <a:lnTo>
                      <a:pt x="316" y="0"/>
                    </a:lnTo>
                    <a:lnTo>
                      <a:pt x="316" y="0"/>
                    </a:lnTo>
                    <a:lnTo>
                      <a:pt x="322" y="2"/>
                    </a:lnTo>
                    <a:lnTo>
                      <a:pt x="326" y="4"/>
                    </a:lnTo>
                    <a:lnTo>
                      <a:pt x="330" y="8"/>
                    </a:lnTo>
                    <a:lnTo>
                      <a:pt x="330" y="12"/>
                    </a:lnTo>
                    <a:lnTo>
                      <a:pt x="33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pic>
        <p:nvPicPr>
          <p:cNvPr id="52" name="Picture 77" descr="F:\Trabajos\Envato\Graphic River\Mica PPT\mountains.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652150" y="4131539"/>
            <a:ext cx="7839701" cy="1032499"/>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613822"/>
            <a:ext cx="57150" cy="200025"/>
          </a:xfrm>
          <a:prstGeom prst="rect">
            <a:avLst/>
          </a:prstGeom>
          <a:noFill/>
          <a:extLst>
            <a:ext uri="{909E8E84-426E-40dd-AFC4-6F175D3DCCD1}">
              <a14:hiddenFill xmlns:a14="http://schemas.microsoft.com/office/drawing/2010/main">
                <a:solidFill>
                  <a:srgbClr val="FFFFFF"/>
                </a:solidFill>
              </a14:hiddenFill>
            </a:ext>
          </a:extLst>
        </p:spPr>
      </p:pic>
      <p:sp>
        <p:nvSpPr>
          <p:cNvPr id="58" name="文本框 57"/>
          <p:cNvSpPr txBox="1"/>
          <p:nvPr/>
        </p:nvSpPr>
        <p:spPr>
          <a:xfrm>
            <a:off x="2051720" y="1491630"/>
            <a:ext cx="5184576" cy="1815882"/>
          </a:xfrm>
          <a:prstGeom prst="rect">
            <a:avLst/>
          </a:prstGeom>
          <a:noFill/>
        </p:spPr>
        <p:txBody>
          <a:bodyPr wrap="square" rtlCol="0">
            <a:spAutoFit/>
          </a:bodyPr>
          <a:lstStyle/>
          <a:p>
            <a:pPr marL="285750" indent="-285750">
              <a:buFont typeface="Wingdings" charset="2"/>
              <a:buChar char="Ø"/>
            </a:pPr>
            <a:r>
              <a:rPr lang="en-US" altLang="zh-CN" sz="1600" dirty="0" smtClean="0"/>
              <a:t>Reality:</a:t>
            </a:r>
          </a:p>
          <a:p>
            <a:r>
              <a:rPr lang="en-US" altLang="zh-CN" sz="1600" dirty="0" smtClean="0"/>
              <a:t>State-owned Banks failure – large loss-  restructured/ recapitalized/ privatized/ liquidated</a:t>
            </a:r>
          </a:p>
          <a:p>
            <a:endParaRPr lang="en-US" altLang="zh-CN" sz="1600" dirty="0"/>
          </a:p>
          <a:p>
            <a:pPr marL="285750" indent="-285750">
              <a:buFont typeface="Wingdings" charset="2"/>
              <a:buChar char="Ø"/>
            </a:pPr>
            <a:r>
              <a:rPr lang="en-US" altLang="zh-CN" sz="1600" dirty="0" smtClean="0"/>
              <a:t>Regulation systems cycle: </a:t>
            </a:r>
          </a:p>
          <a:p>
            <a:r>
              <a:rPr lang="en-US" altLang="zh-CN" sz="1600" dirty="0"/>
              <a:t>E</a:t>
            </a:r>
            <a:r>
              <a:rPr lang="en-US" altLang="zh-CN" sz="1600" dirty="0" smtClean="0"/>
              <a:t>asy entry – weak performance – tightening up of regulation &amp; restructuring </a:t>
            </a:r>
            <a:endParaRPr lang="en-US" altLang="zh-CN" sz="1600" b="1" dirty="0"/>
          </a:p>
        </p:txBody>
      </p:sp>
      <p:pic>
        <p:nvPicPr>
          <p:cNvPr id="2058" name="Picture 1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57150" cy="200025"/>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30"/>
          <p:cNvSpPr>
            <a:spLocks noChangeArrowheads="1"/>
          </p:cNvSpPr>
          <p:nvPr/>
        </p:nvSpPr>
        <p:spPr bwMode="auto">
          <a:xfrm>
            <a:off x="3718936" y="287449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060" name="Rectangle 31"/>
          <p:cNvSpPr>
            <a:spLocks noChangeArrowheads="1"/>
          </p:cNvSpPr>
          <p:nvPr/>
        </p:nvSpPr>
        <p:spPr bwMode="auto">
          <a:xfrm>
            <a:off x="3718936" y="3470139"/>
            <a:ext cx="8258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2" name="Rectangle 32"/>
          <p:cNvSpPr>
            <a:spLocks noChangeArrowheads="1"/>
          </p:cNvSpPr>
          <p:nvPr/>
        </p:nvSpPr>
        <p:spPr bwMode="auto">
          <a:xfrm>
            <a:off x="3718936" y="3870189"/>
            <a:ext cx="6655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3" name="Rectangle 33"/>
          <p:cNvSpPr>
            <a:spLocks noChangeArrowheads="1"/>
          </p:cNvSpPr>
          <p:nvPr/>
        </p:nvSpPr>
        <p:spPr bwMode="auto">
          <a:xfrm>
            <a:off x="3718936" y="45318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11483252"/>
      </p:ext>
    </p:extLst>
  </p:cSld>
  <p:clrMapOvr>
    <a:masterClrMapping/>
  </p:clrMapOvr>
  <mc:AlternateContent xmlns:mc="http://schemas.openxmlformats.org/markup-compatibility/2006" xmlns:p14="http://schemas.microsoft.com/office/powerpoint/2010/main">
    <mc:Choice Requires="p14">
      <p:transition spd="slow" p14:dur="1600" advTm="11111">
        <p14:gallery dir="l"/>
      </p:transition>
    </mc:Choice>
    <mc:Fallback xmlns="">
      <p:transition spd="slow" advTm="11111">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2"/>
          <p:cNvSpPr txBox="1"/>
          <p:nvPr/>
        </p:nvSpPr>
        <p:spPr>
          <a:xfrm>
            <a:off x="1367730" y="250560"/>
            <a:ext cx="3445950" cy="430887"/>
          </a:xfrm>
          <a:prstGeom prst="rect">
            <a:avLst/>
          </a:prstGeom>
          <a:noFill/>
        </p:spPr>
        <p:txBody>
          <a:bodyPr wrap="none" rtlCol="0">
            <a:spAutoFit/>
          </a:bodyPr>
          <a:lstStyle/>
          <a:p>
            <a:r>
              <a:rPr lang="en-US" altLang="zh-CN" sz="2200" dirty="0">
                <a:solidFill>
                  <a:srgbClr val="292928"/>
                </a:solidFill>
              </a:rPr>
              <a:t>4</a:t>
            </a:r>
            <a:r>
              <a:rPr lang="en-US" altLang="zh-CN" sz="2200" b="1" dirty="0" smtClean="0">
                <a:solidFill>
                  <a:srgbClr val="292928"/>
                </a:solidFill>
              </a:rPr>
              <a:t>. The Role of Governments</a:t>
            </a:r>
            <a:endParaRPr lang="zh-CN" altLang="en-US" sz="2200" b="1" dirty="0">
              <a:solidFill>
                <a:srgbClr val="292928"/>
              </a:solidFill>
            </a:endParaRPr>
          </a:p>
        </p:txBody>
      </p:sp>
      <p:sp>
        <p:nvSpPr>
          <p:cNvPr id="36" name="矩形 35"/>
          <p:cNvSpPr/>
          <p:nvPr/>
        </p:nvSpPr>
        <p:spPr>
          <a:xfrm>
            <a:off x="1467064" y="758262"/>
            <a:ext cx="5038659" cy="338554"/>
          </a:xfrm>
          <a:prstGeom prst="rect">
            <a:avLst/>
          </a:prstGeom>
        </p:spPr>
        <p:txBody>
          <a:bodyPr wrap="none">
            <a:spAutoFit/>
          </a:bodyPr>
          <a:lstStyle/>
          <a:p>
            <a:r>
              <a:rPr lang="en-US" altLang="zh-CN" sz="1600" dirty="0">
                <a:solidFill>
                  <a:srgbClr val="292928"/>
                </a:solidFill>
              </a:rPr>
              <a:t>4</a:t>
            </a:r>
            <a:r>
              <a:rPr lang="en-US" altLang="zh-CN" sz="1600" dirty="0" smtClean="0">
                <a:solidFill>
                  <a:srgbClr val="292928"/>
                </a:solidFill>
              </a:rPr>
              <a:t>.1 </a:t>
            </a:r>
            <a:r>
              <a:rPr lang="en-US" altLang="zh-CN" sz="1600" dirty="0"/>
              <a:t>Objectives and Coverage of the Regulatory Framework </a:t>
            </a:r>
          </a:p>
        </p:txBody>
      </p:sp>
      <p:grpSp>
        <p:nvGrpSpPr>
          <p:cNvPr id="37" name="组合 36"/>
          <p:cNvGrpSpPr/>
          <p:nvPr/>
        </p:nvGrpSpPr>
        <p:grpSpPr>
          <a:xfrm>
            <a:off x="307722" y="211406"/>
            <a:ext cx="898158" cy="875400"/>
            <a:chOff x="4641550" y="1440594"/>
            <a:chExt cx="587801" cy="587801"/>
          </a:xfrm>
        </p:grpSpPr>
        <p:grpSp>
          <p:nvGrpSpPr>
            <p:cNvPr id="38" name="组合 37"/>
            <p:cNvGrpSpPr/>
            <p:nvPr/>
          </p:nvGrpSpPr>
          <p:grpSpPr>
            <a:xfrm>
              <a:off x="4641550" y="1440594"/>
              <a:ext cx="587801" cy="587801"/>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4795215" y="1597882"/>
              <a:ext cx="286520" cy="248944"/>
              <a:chOff x="2601913" y="584200"/>
              <a:chExt cx="581025" cy="504825"/>
            </a:xfrm>
            <a:solidFill>
              <a:schemeClr val="accent1"/>
            </a:solidFill>
          </p:grpSpPr>
          <p:sp>
            <p:nvSpPr>
              <p:cNvPr id="40" name="Freeform 21"/>
              <p:cNvSpPr>
                <a:spLocks/>
              </p:cNvSpPr>
              <p:nvPr/>
            </p:nvSpPr>
            <p:spPr bwMode="auto">
              <a:xfrm>
                <a:off x="2601913" y="1054100"/>
                <a:ext cx="581025" cy="34925"/>
              </a:xfrm>
              <a:custGeom>
                <a:avLst/>
                <a:gdLst>
                  <a:gd name="T0" fmla="*/ 352 w 366"/>
                  <a:gd name="T1" fmla="*/ 0 h 22"/>
                  <a:gd name="T2" fmla="*/ 14 w 366"/>
                  <a:gd name="T3" fmla="*/ 0 h 22"/>
                  <a:gd name="T4" fmla="*/ 14 w 366"/>
                  <a:gd name="T5" fmla="*/ 0 h 22"/>
                  <a:gd name="T6" fmla="*/ 8 w 366"/>
                  <a:gd name="T7" fmla="*/ 0 h 22"/>
                  <a:gd name="T8" fmla="*/ 4 w 366"/>
                  <a:gd name="T9" fmla="*/ 2 h 22"/>
                  <a:gd name="T10" fmla="*/ 0 w 366"/>
                  <a:gd name="T11" fmla="*/ 6 h 22"/>
                  <a:gd name="T12" fmla="*/ 0 w 366"/>
                  <a:gd name="T13" fmla="*/ 10 h 22"/>
                  <a:gd name="T14" fmla="*/ 0 w 366"/>
                  <a:gd name="T15" fmla="*/ 12 h 22"/>
                  <a:gd name="T16" fmla="*/ 0 w 366"/>
                  <a:gd name="T17" fmla="*/ 12 h 22"/>
                  <a:gd name="T18" fmla="*/ 0 w 366"/>
                  <a:gd name="T19" fmla="*/ 16 h 22"/>
                  <a:gd name="T20" fmla="*/ 4 w 366"/>
                  <a:gd name="T21" fmla="*/ 20 h 22"/>
                  <a:gd name="T22" fmla="*/ 8 w 366"/>
                  <a:gd name="T23" fmla="*/ 22 h 22"/>
                  <a:gd name="T24" fmla="*/ 14 w 366"/>
                  <a:gd name="T25" fmla="*/ 22 h 22"/>
                  <a:gd name="T26" fmla="*/ 352 w 366"/>
                  <a:gd name="T27" fmla="*/ 22 h 22"/>
                  <a:gd name="T28" fmla="*/ 352 w 366"/>
                  <a:gd name="T29" fmla="*/ 22 h 22"/>
                  <a:gd name="T30" fmla="*/ 358 w 366"/>
                  <a:gd name="T31" fmla="*/ 22 h 22"/>
                  <a:gd name="T32" fmla="*/ 362 w 366"/>
                  <a:gd name="T33" fmla="*/ 20 h 22"/>
                  <a:gd name="T34" fmla="*/ 366 w 366"/>
                  <a:gd name="T35" fmla="*/ 16 h 22"/>
                  <a:gd name="T36" fmla="*/ 366 w 366"/>
                  <a:gd name="T37" fmla="*/ 12 h 22"/>
                  <a:gd name="T38" fmla="*/ 366 w 366"/>
                  <a:gd name="T39" fmla="*/ 10 h 22"/>
                  <a:gd name="T40" fmla="*/ 366 w 366"/>
                  <a:gd name="T41" fmla="*/ 10 h 22"/>
                  <a:gd name="T42" fmla="*/ 366 w 366"/>
                  <a:gd name="T43" fmla="*/ 6 h 22"/>
                  <a:gd name="T44" fmla="*/ 362 w 366"/>
                  <a:gd name="T45" fmla="*/ 2 h 22"/>
                  <a:gd name="T46" fmla="*/ 358 w 366"/>
                  <a:gd name="T47" fmla="*/ 0 h 22"/>
                  <a:gd name="T48" fmla="*/ 352 w 366"/>
                  <a:gd name="T49" fmla="*/ 0 h 22"/>
                  <a:gd name="T50" fmla="*/ 352 w 36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6" h="22">
                    <a:moveTo>
                      <a:pt x="352" y="0"/>
                    </a:moveTo>
                    <a:lnTo>
                      <a:pt x="14" y="0"/>
                    </a:lnTo>
                    <a:lnTo>
                      <a:pt x="14" y="0"/>
                    </a:lnTo>
                    <a:lnTo>
                      <a:pt x="8" y="0"/>
                    </a:lnTo>
                    <a:lnTo>
                      <a:pt x="4" y="2"/>
                    </a:lnTo>
                    <a:lnTo>
                      <a:pt x="0" y="6"/>
                    </a:lnTo>
                    <a:lnTo>
                      <a:pt x="0" y="10"/>
                    </a:lnTo>
                    <a:lnTo>
                      <a:pt x="0" y="12"/>
                    </a:lnTo>
                    <a:lnTo>
                      <a:pt x="0" y="12"/>
                    </a:lnTo>
                    <a:lnTo>
                      <a:pt x="0" y="16"/>
                    </a:lnTo>
                    <a:lnTo>
                      <a:pt x="4" y="20"/>
                    </a:lnTo>
                    <a:lnTo>
                      <a:pt x="8" y="22"/>
                    </a:lnTo>
                    <a:lnTo>
                      <a:pt x="14" y="22"/>
                    </a:lnTo>
                    <a:lnTo>
                      <a:pt x="352" y="22"/>
                    </a:lnTo>
                    <a:lnTo>
                      <a:pt x="352" y="22"/>
                    </a:lnTo>
                    <a:lnTo>
                      <a:pt x="358" y="22"/>
                    </a:lnTo>
                    <a:lnTo>
                      <a:pt x="362" y="20"/>
                    </a:lnTo>
                    <a:lnTo>
                      <a:pt x="366" y="16"/>
                    </a:lnTo>
                    <a:lnTo>
                      <a:pt x="366" y="12"/>
                    </a:lnTo>
                    <a:lnTo>
                      <a:pt x="366" y="10"/>
                    </a:lnTo>
                    <a:lnTo>
                      <a:pt x="366" y="10"/>
                    </a:lnTo>
                    <a:lnTo>
                      <a:pt x="366" y="6"/>
                    </a:lnTo>
                    <a:lnTo>
                      <a:pt x="362" y="2"/>
                    </a:lnTo>
                    <a:lnTo>
                      <a:pt x="358" y="0"/>
                    </a:lnTo>
                    <a:lnTo>
                      <a:pt x="352" y="0"/>
                    </a:lnTo>
                    <a:lnTo>
                      <a:pt x="3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
              <p:cNvSpPr>
                <a:spLocks noEditPoints="1"/>
              </p:cNvSpPr>
              <p:nvPr/>
            </p:nvSpPr>
            <p:spPr bwMode="auto">
              <a:xfrm>
                <a:off x="2687638" y="752475"/>
                <a:ext cx="409575" cy="206375"/>
              </a:xfrm>
              <a:custGeom>
                <a:avLst/>
                <a:gdLst>
                  <a:gd name="T0" fmla="*/ 118 w 258"/>
                  <a:gd name="T1" fmla="*/ 0 h 130"/>
                  <a:gd name="T2" fmla="*/ 112 w 258"/>
                  <a:gd name="T3" fmla="*/ 2 h 130"/>
                  <a:gd name="T4" fmla="*/ 104 w 258"/>
                  <a:gd name="T5" fmla="*/ 8 h 130"/>
                  <a:gd name="T6" fmla="*/ 104 w 258"/>
                  <a:gd name="T7" fmla="*/ 116 h 130"/>
                  <a:gd name="T8" fmla="*/ 104 w 258"/>
                  <a:gd name="T9" fmla="*/ 122 h 130"/>
                  <a:gd name="T10" fmla="*/ 112 w 258"/>
                  <a:gd name="T11" fmla="*/ 128 h 130"/>
                  <a:gd name="T12" fmla="*/ 140 w 258"/>
                  <a:gd name="T13" fmla="*/ 130 h 130"/>
                  <a:gd name="T14" fmla="*/ 146 w 258"/>
                  <a:gd name="T15" fmla="*/ 128 h 130"/>
                  <a:gd name="T16" fmla="*/ 154 w 258"/>
                  <a:gd name="T17" fmla="*/ 122 h 130"/>
                  <a:gd name="T18" fmla="*/ 154 w 258"/>
                  <a:gd name="T19" fmla="*/ 14 h 130"/>
                  <a:gd name="T20" fmla="*/ 154 w 258"/>
                  <a:gd name="T21" fmla="*/ 8 h 130"/>
                  <a:gd name="T22" fmla="*/ 146 w 258"/>
                  <a:gd name="T23" fmla="*/ 2 h 130"/>
                  <a:gd name="T24" fmla="*/ 140 w 258"/>
                  <a:gd name="T25" fmla="*/ 0 h 130"/>
                  <a:gd name="T26" fmla="*/ 14 w 258"/>
                  <a:gd name="T27" fmla="*/ 0 h 130"/>
                  <a:gd name="T28" fmla="*/ 8 w 258"/>
                  <a:gd name="T29" fmla="*/ 2 h 130"/>
                  <a:gd name="T30" fmla="*/ 2 w 258"/>
                  <a:gd name="T31" fmla="*/ 8 h 130"/>
                  <a:gd name="T32" fmla="*/ 0 w 258"/>
                  <a:gd name="T33" fmla="*/ 116 h 130"/>
                  <a:gd name="T34" fmla="*/ 2 w 258"/>
                  <a:gd name="T35" fmla="*/ 122 h 130"/>
                  <a:gd name="T36" fmla="*/ 8 w 258"/>
                  <a:gd name="T37" fmla="*/ 128 h 130"/>
                  <a:gd name="T38" fmla="*/ 38 w 258"/>
                  <a:gd name="T39" fmla="*/ 130 h 130"/>
                  <a:gd name="T40" fmla="*/ 42 w 258"/>
                  <a:gd name="T41" fmla="*/ 128 h 130"/>
                  <a:gd name="T42" fmla="*/ 50 w 258"/>
                  <a:gd name="T43" fmla="*/ 122 h 130"/>
                  <a:gd name="T44" fmla="*/ 52 w 258"/>
                  <a:gd name="T45" fmla="*/ 14 h 130"/>
                  <a:gd name="T46" fmla="*/ 50 w 258"/>
                  <a:gd name="T47" fmla="*/ 8 h 130"/>
                  <a:gd name="T48" fmla="*/ 42 w 258"/>
                  <a:gd name="T49" fmla="*/ 2 h 130"/>
                  <a:gd name="T50" fmla="*/ 38 w 258"/>
                  <a:gd name="T51" fmla="*/ 0 h 130"/>
                  <a:gd name="T52" fmla="*/ 220 w 258"/>
                  <a:gd name="T53" fmla="*/ 0 h 130"/>
                  <a:gd name="T54" fmla="*/ 216 w 258"/>
                  <a:gd name="T55" fmla="*/ 2 h 130"/>
                  <a:gd name="T56" fmla="*/ 208 w 258"/>
                  <a:gd name="T57" fmla="*/ 8 h 130"/>
                  <a:gd name="T58" fmla="*/ 206 w 258"/>
                  <a:gd name="T59" fmla="*/ 116 h 130"/>
                  <a:gd name="T60" fmla="*/ 208 w 258"/>
                  <a:gd name="T61" fmla="*/ 122 h 130"/>
                  <a:gd name="T62" fmla="*/ 216 w 258"/>
                  <a:gd name="T63" fmla="*/ 128 h 130"/>
                  <a:gd name="T64" fmla="*/ 244 w 258"/>
                  <a:gd name="T65" fmla="*/ 130 h 130"/>
                  <a:gd name="T66" fmla="*/ 250 w 258"/>
                  <a:gd name="T67" fmla="*/ 128 h 130"/>
                  <a:gd name="T68" fmla="*/ 256 w 258"/>
                  <a:gd name="T69" fmla="*/ 122 h 130"/>
                  <a:gd name="T70" fmla="*/ 258 w 258"/>
                  <a:gd name="T71" fmla="*/ 14 h 130"/>
                  <a:gd name="T72" fmla="*/ 256 w 258"/>
                  <a:gd name="T73" fmla="*/ 8 h 130"/>
                  <a:gd name="T74" fmla="*/ 250 w 258"/>
                  <a:gd name="T75" fmla="*/ 2 h 130"/>
                  <a:gd name="T76" fmla="*/ 244 w 258"/>
                  <a:gd name="T7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 h="130">
                    <a:moveTo>
                      <a:pt x="140" y="0"/>
                    </a:moveTo>
                    <a:lnTo>
                      <a:pt x="118" y="0"/>
                    </a:lnTo>
                    <a:lnTo>
                      <a:pt x="118" y="0"/>
                    </a:lnTo>
                    <a:lnTo>
                      <a:pt x="112" y="2"/>
                    </a:lnTo>
                    <a:lnTo>
                      <a:pt x="108" y="4"/>
                    </a:lnTo>
                    <a:lnTo>
                      <a:pt x="104" y="8"/>
                    </a:lnTo>
                    <a:lnTo>
                      <a:pt x="104" y="14"/>
                    </a:lnTo>
                    <a:lnTo>
                      <a:pt x="104" y="116"/>
                    </a:lnTo>
                    <a:lnTo>
                      <a:pt x="104" y="116"/>
                    </a:lnTo>
                    <a:lnTo>
                      <a:pt x="104" y="122"/>
                    </a:lnTo>
                    <a:lnTo>
                      <a:pt x="108" y="126"/>
                    </a:lnTo>
                    <a:lnTo>
                      <a:pt x="112" y="128"/>
                    </a:lnTo>
                    <a:lnTo>
                      <a:pt x="118" y="130"/>
                    </a:lnTo>
                    <a:lnTo>
                      <a:pt x="140" y="130"/>
                    </a:lnTo>
                    <a:lnTo>
                      <a:pt x="140" y="130"/>
                    </a:lnTo>
                    <a:lnTo>
                      <a:pt x="146" y="128"/>
                    </a:lnTo>
                    <a:lnTo>
                      <a:pt x="150" y="126"/>
                    </a:lnTo>
                    <a:lnTo>
                      <a:pt x="154" y="122"/>
                    </a:lnTo>
                    <a:lnTo>
                      <a:pt x="154" y="116"/>
                    </a:lnTo>
                    <a:lnTo>
                      <a:pt x="154" y="14"/>
                    </a:lnTo>
                    <a:lnTo>
                      <a:pt x="154" y="14"/>
                    </a:lnTo>
                    <a:lnTo>
                      <a:pt x="154" y="8"/>
                    </a:lnTo>
                    <a:lnTo>
                      <a:pt x="150" y="4"/>
                    </a:lnTo>
                    <a:lnTo>
                      <a:pt x="146" y="2"/>
                    </a:lnTo>
                    <a:lnTo>
                      <a:pt x="140" y="0"/>
                    </a:lnTo>
                    <a:lnTo>
                      <a:pt x="140" y="0"/>
                    </a:lnTo>
                    <a:close/>
                    <a:moveTo>
                      <a:pt x="38" y="0"/>
                    </a:moveTo>
                    <a:lnTo>
                      <a:pt x="14" y="0"/>
                    </a:lnTo>
                    <a:lnTo>
                      <a:pt x="14" y="0"/>
                    </a:lnTo>
                    <a:lnTo>
                      <a:pt x="8" y="2"/>
                    </a:lnTo>
                    <a:lnTo>
                      <a:pt x="4" y="4"/>
                    </a:lnTo>
                    <a:lnTo>
                      <a:pt x="2" y="8"/>
                    </a:lnTo>
                    <a:lnTo>
                      <a:pt x="0" y="14"/>
                    </a:lnTo>
                    <a:lnTo>
                      <a:pt x="0" y="116"/>
                    </a:lnTo>
                    <a:lnTo>
                      <a:pt x="0" y="116"/>
                    </a:lnTo>
                    <a:lnTo>
                      <a:pt x="2" y="122"/>
                    </a:lnTo>
                    <a:lnTo>
                      <a:pt x="4" y="126"/>
                    </a:lnTo>
                    <a:lnTo>
                      <a:pt x="8" y="128"/>
                    </a:lnTo>
                    <a:lnTo>
                      <a:pt x="14" y="130"/>
                    </a:lnTo>
                    <a:lnTo>
                      <a:pt x="38" y="130"/>
                    </a:lnTo>
                    <a:lnTo>
                      <a:pt x="38" y="130"/>
                    </a:lnTo>
                    <a:lnTo>
                      <a:pt x="42" y="128"/>
                    </a:lnTo>
                    <a:lnTo>
                      <a:pt x="48" y="126"/>
                    </a:lnTo>
                    <a:lnTo>
                      <a:pt x="50" y="122"/>
                    </a:lnTo>
                    <a:lnTo>
                      <a:pt x="52" y="116"/>
                    </a:lnTo>
                    <a:lnTo>
                      <a:pt x="52" y="14"/>
                    </a:lnTo>
                    <a:lnTo>
                      <a:pt x="52" y="14"/>
                    </a:lnTo>
                    <a:lnTo>
                      <a:pt x="50" y="8"/>
                    </a:lnTo>
                    <a:lnTo>
                      <a:pt x="48" y="4"/>
                    </a:lnTo>
                    <a:lnTo>
                      <a:pt x="42" y="2"/>
                    </a:lnTo>
                    <a:lnTo>
                      <a:pt x="38" y="0"/>
                    </a:lnTo>
                    <a:lnTo>
                      <a:pt x="38" y="0"/>
                    </a:lnTo>
                    <a:close/>
                    <a:moveTo>
                      <a:pt x="244" y="0"/>
                    </a:moveTo>
                    <a:lnTo>
                      <a:pt x="220" y="0"/>
                    </a:lnTo>
                    <a:lnTo>
                      <a:pt x="220" y="0"/>
                    </a:lnTo>
                    <a:lnTo>
                      <a:pt x="216" y="2"/>
                    </a:lnTo>
                    <a:lnTo>
                      <a:pt x="210" y="4"/>
                    </a:lnTo>
                    <a:lnTo>
                      <a:pt x="208" y="8"/>
                    </a:lnTo>
                    <a:lnTo>
                      <a:pt x="206" y="14"/>
                    </a:lnTo>
                    <a:lnTo>
                      <a:pt x="206" y="116"/>
                    </a:lnTo>
                    <a:lnTo>
                      <a:pt x="206" y="116"/>
                    </a:lnTo>
                    <a:lnTo>
                      <a:pt x="208" y="122"/>
                    </a:lnTo>
                    <a:lnTo>
                      <a:pt x="210" y="126"/>
                    </a:lnTo>
                    <a:lnTo>
                      <a:pt x="216" y="128"/>
                    </a:lnTo>
                    <a:lnTo>
                      <a:pt x="220" y="130"/>
                    </a:lnTo>
                    <a:lnTo>
                      <a:pt x="244" y="130"/>
                    </a:lnTo>
                    <a:lnTo>
                      <a:pt x="244" y="130"/>
                    </a:lnTo>
                    <a:lnTo>
                      <a:pt x="250" y="128"/>
                    </a:lnTo>
                    <a:lnTo>
                      <a:pt x="254" y="126"/>
                    </a:lnTo>
                    <a:lnTo>
                      <a:pt x="256" y="122"/>
                    </a:lnTo>
                    <a:lnTo>
                      <a:pt x="258" y="116"/>
                    </a:lnTo>
                    <a:lnTo>
                      <a:pt x="258" y="14"/>
                    </a:lnTo>
                    <a:lnTo>
                      <a:pt x="258" y="14"/>
                    </a:lnTo>
                    <a:lnTo>
                      <a:pt x="256" y="8"/>
                    </a:lnTo>
                    <a:lnTo>
                      <a:pt x="254" y="4"/>
                    </a:lnTo>
                    <a:lnTo>
                      <a:pt x="250" y="2"/>
                    </a:lnTo>
                    <a:lnTo>
                      <a:pt x="244" y="0"/>
                    </a:lnTo>
                    <a:lnTo>
                      <a:pt x="2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3"/>
              <p:cNvSpPr>
                <a:spLocks/>
              </p:cNvSpPr>
              <p:nvPr/>
            </p:nvSpPr>
            <p:spPr bwMode="auto">
              <a:xfrm>
                <a:off x="2601913" y="584200"/>
                <a:ext cx="581025" cy="136525"/>
              </a:xfrm>
              <a:custGeom>
                <a:avLst/>
                <a:gdLst>
                  <a:gd name="T0" fmla="*/ 358 w 366"/>
                  <a:gd name="T1" fmla="*/ 66 h 86"/>
                  <a:gd name="T2" fmla="*/ 186 w 366"/>
                  <a:gd name="T3" fmla="*/ 0 h 86"/>
                  <a:gd name="T4" fmla="*/ 186 w 366"/>
                  <a:gd name="T5" fmla="*/ 0 h 86"/>
                  <a:gd name="T6" fmla="*/ 180 w 366"/>
                  <a:gd name="T7" fmla="*/ 0 h 86"/>
                  <a:gd name="T8" fmla="*/ 8 w 366"/>
                  <a:gd name="T9" fmla="*/ 66 h 86"/>
                  <a:gd name="T10" fmla="*/ 8 w 366"/>
                  <a:gd name="T11" fmla="*/ 66 h 86"/>
                  <a:gd name="T12" fmla="*/ 4 w 366"/>
                  <a:gd name="T13" fmla="*/ 68 h 86"/>
                  <a:gd name="T14" fmla="*/ 2 w 366"/>
                  <a:gd name="T15" fmla="*/ 70 h 86"/>
                  <a:gd name="T16" fmla="*/ 0 w 366"/>
                  <a:gd name="T17" fmla="*/ 74 h 86"/>
                  <a:gd name="T18" fmla="*/ 0 w 366"/>
                  <a:gd name="T19" fmla="*/ 78 h 86"/>
                  <a:gd name="T20" fmla="*/ 0 w 366"/>
                  <a:gd name="T21" fmla="*/ 78 h 86"/>
                  <a:gd name="T22" fmla="*/ 2 w 366"/>
                  <a:gd name="T23" fmla="*/ 80 h 86"/>
                  <a:gd name="T24" fmla="*/ 4 w 366"/>
                  <a:gd name="T25" fmla="*/ 82 h 86"/>
                  <a:gd name="T26" fmla="*/ 6 w 366"/>
                  <a:gd name="T27" fmla="*/ 84 h 86"/>
                  <a:gd name="T28" fmla="*/ 10 w 366"/>
                  <a:gd name="T29" fmla="*/ 86 h 86"/>
                  <a:gd name="T30" fmla="*/ 356 w 366"/>
                  <a:gd name="T31" fmla="*/ 86 h 86"/>
                  <a:gd name="T32" fmla="*/ 356 w 366"/>
                  <a:gd name="T33" fmla="*/ 86 h 86"/>
                  <a:gd name="T34" fmla="*/ 360 w 366"/>
                  <a:gd name="T35" fmla="*/ 84 h 86"/>
                  <a:gd name="T36" fmla="*/ 362 w 366"/>
                  <a:gd name="T37" fmla="*/ 82 h 86"/>
                  <a:gd name="T38" fmla="*/ 364 w 366"/>
                  <a:gd name="T39" fmla="*/ 80 h 86"/>
                  <a:gd name="T40" fmla="*/ 366 w 366"/>
                  <a:gd name="T41" fmla="*/ 78 h 86"/>
                  <a:gd name="T42" fmla="*/ 366 w 366"/>
                  <a:gd name="T43" fmla="*/ 78 h 86"/>
                  <a:gd name="T44" fmla="*/ 366 w 366"/>
                  <a:gd name="T45" fmla="*/ 74 h 86"/>
                  <a:gd name="T46" fmla="*/ 364 w 366"/>
                  <a:gd name="T47" fmla="*/ 70 h 86"/>
                  <a:gd name="T48" fmla="*/ 362 w 366"/>
                  <a:gd name="T49" fmla="*/ 68 h 86"/>
                  <a:gd name="T50" fmla="*/ 358 w 366"/>
                  <a:gd name="T51" fmla="*/ 66 h 86"/>
                  <a:gd name="T52" fmla="*/ 358 w 366"/>
                  <a:gd name="T53"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6" h="86">
                    <a:moveTo>
                      <a:pt x="358" y="66"/>
                    </a:moveTo>
                    <a:lnTo>
                      <a:pt x="186" y="0"/>
                    </a:lnTo>
                    <a:lnTo>
                      <a:pt x="186" y="0"/>
                    </a:lnTo>
                    <a:lnTo>
                      <a:pt x="180" y="0"/>
                    </a:lnTo>
                    <a:lnTo>
                      <a:pt x="8" y="66"/>
                    </a:lnTo>
                    <a:lnTo>
                      <a:pt x="8" y="66"/>
                    </a:lnTo>
                    <a:lnTo>
                      <a:pt x="4" y="68"/>
                    </a:lnTo>
                    <a:lnTo>
                      <a:pt x="2" y="70"/>
                    </a:lnTo>
                    <a:lnTo>
                      <a:pt x="0" y="74"/>
                    </a:lnTo>
                    <a:lnTo>
                      <a:pt x="0" y="78"/>
                    </a:lnTo>
                    <a:lnTo>
                      <a:pt x="0" y="78"/>
                    </a:lnTo>
                    <a:lnTo>
                      <a:pt x="2" y="80"/>
                    </a:lnTo>
                    <a:lnTo>
                      <a:pt x="4" y="82"/>
                    </a:lnTo>
                    <a:lnTo>
                      <a:pt x="6" y="84"/>
                    </a:lnTo>
                    <a:lnTo>
                      <a:pt x="10" y="86"/>
                    </a:lnTo>
                    <a:lnTo>
                      <a:pt x="356" y="86"/>
                    </a:lnTo>
                    <a:lnTo>
                      <a:pt x="356" y="86"/>
                    </a:lnTo>
                    <a:lnTo>
                      <a:pt x="360" y="84"/>
                    </a:lnTo>
                    <a:lnTo>
                      <a:pt x="362" y="82"/>
                    </a:lnTo>
                    <a:lnTo>
                      <a:pt x="364" y="80"/>
                    </a:lnTo>
                    <a:lnTo>
                      <a:pt x="366" y="78"/>
                    </a:lnTo>
                    <a:lnTo>
                      <a:pt x="366" y="78"/>
                    </a:lnTo>
                    <a:lnTo>
                      <a:pt x="366" y="74"/>
                    </a:lnTo>
                    <a:lnTo>
                      <a:pt x="364" y="70"/>
                    </a:lnTo>
                    <a:lnTo>
                      <a:pt x="362" y="68"/>
                    </a:lnTo>
                    <a:lnTo>
                      <a:pt x="358" y="66"/>
                    </a:lnTo>
                    <a:lnTo>
                      <a:pt x="35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84"/>
              <p:cNvSpPr>
                <a:spLocks/>
              </p:cNvSpPr>
              <p:nvPr/>
            </p:nvSpPr>
            <p:spPr bwMode="auto">
              <a:xfrm>
                <a:off x="2630488" y="987425"/>
                <a:ext cx="523875" cy="38100"/>
              </a:xfrm>
              <a:custGeom>
                <a:avLst/>
                <a:gdLst>
                  <a:gd name="T0" fmla="*/ 330 w 330"/>
                  <a:gd name="T1" fmla="*/ 12 h 24"/>
                  <a:gd name="T2" fmla="*/ 330 w 330"/>
                  <a:gd name="T3" fmla="*/ 12 h 24"/>
                  <a:gd name="T4" fmla="*/ 330 w 330"/>
                  <a:gd name="T5" fmla="*/ 12 h 24"/>
                  <a:gd name="T6" fmla="*/ 330 w 330"/>
                  <a:gd name="T7" fmla="*/ 18 h 24"/>
                  <a:gd name="T8" fmla="*/ 326 w 330"/>
                  <a:gd name="T9" fmla="*/ 20 h 24"/>
                  <a:gd name="T10" fmla="*/ 322 w 330"/>
                  <a:gd name="T11" fmla="*/ 24 h 24"/>
                  <a:gd name="T12" fmla="*/ 316 w 330"/>
                  <a:gd name="T13" fmla="*/ 24 h 24"/>
                  <a:gd name="T14" fmla="*/ 14 w 330"/>
                  <a:gd name="T15" fmla="*/ 24 h 24"/>
                  <a:gd name="T16" fmla="*/ 14 w 330"/>
                  <a:gd name="T17" fmla="*/ 24 h 24"/>
                  <a:gd name="T18" fmla="*/ 8 w 330"/>
                  <a:gd name="T19" fmla="*/ 24 h 24"/>
                  <a:gd name="T20" fmla="*/ 4 w 330"/>
                  <a:gd name="T21" fmla="*/ 20 h 24"/>
                  <a:gd name="T22" fmla="*/ 0 w 330"/>
                  <a:gd name="T23" fmla="*/ 18 h 24"/>
                  <a:gd name="T24" fmla="*/ 0 w 330"/>
                  <a:gd name="T25" fmla="*/ 12 h 24"/>
                  <a:gd name="T26" fmla="*/ 0 w 330"/>
                  <a:gd name="T27" fmla="*/ 12 h 24"/>
                  <a:gd name="T28" fmla="*/ 0 w 330"/>
                  <a:gd name="T29" fmla="*/ 12 h 24"/>
                  <a:gd name="T30" fmla="*/ 0 w 330"/>
                  <a:gd name="T31" fmla="*/ 8 h 24"/>
                  <a:gd name="T32" fmla="*/ 4 w 330"/>
                  <a:gd name="T33" fmla="*/ 4 h 24"/>
                  <a:gd name="T34" fmla="*/ 8 w 330"/>
                  <a:gd name="T35" fmla="*/ 2 h 24"/>
                  <a:gd name="T36" fmla="*/ 14 w 330"/>
                  <a:gd name="T37" fmla="*/ 0 h 24"/>
                  <a:gd name="T38" fmla="*/ 316 w 330"/>
                  <a:gd name="T39" fmla="*/ 0 h 24"/>
                  <a:gd name="T40" fmla="*/ 316 w 330"/>
                  <a:gd name="T41" fmla="*/ 0 h 24"/>
                  <a:gd name="T42" fmla="*/ 322 w 330"/>
                  <a:gd name="T43" fmla="*/ 2 h 24"/>
                  <a:gd name="T44" fmla="*/ 326 w 330"/>
                  <a:gd name="T45" fmla="*/ 4 h 24"/>
                  <a:gd name="T46" fmla="*/ 330 w 330"/>
                  <a:gd name="T47" fmla="*/ 8 h 24"/>
                  <a:gd name="T48" fmla="*/ 330 w 330"/>
                  <a:gd name="T49" fmla="*/ 12 h 24"/>
                  <a:gd name="T50" fmla="*/ 330 w 330"/>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0" h="24">
                    <a:moveTo>
                      <a:pt x="330" y="12"/>
                    </a:moveTo>
                    <a:lnTo>
                      <a:pt x="330" y="12"/>
                    </a:lnTo>
                    <a:lnTo>
                      <a:pt x="330" y="12"/>
                    </a:lnTo>
                    <a:lnTo>
                      <a:pt x="330" y="18"/>
                    </a:lnTo>
                    <a:lnTo>
                      <a:pt x="326" y="20"/>
                    </a:lnTo>
                    <a:lnTo>
                      <a:pt x="322" y="24"/>
                    </a:lnTo>
                    <a:lnTo>
                      <a:pt x="316" y="24"/>
                    </a:lnTo>
                    <a:lnTo>
                      <a:pt x="14" y="24"/>
                    </a:lnTo>
                    <a:lnTo>
                      <a:pt x="14" y="24"/>
                    </a:lnTo>
                    <a:lnTo>
                      <a:pt x="8" y="24"/>
                    </a:lnTo>
                    <a:lnTo>
                      <a:pt x="4" y="20"/>
                    </a:lnTo>
                    <a:lnTo>
                      <a:pt x="0" y="18"/>
                    </a:lnTo>
                    <a:lnTo>
                      <a:pt x="0" y="12"/>
                    </a:lnTo>
                    <a:lnTo>
                      <a:pt x="0" y="12"/>
                    </a:lnTo>
                    <a:lnTo>
                      <a:pt x="0" y="12"/>
                    </a:lnTo>
                    <a:lnTo>
                      <a:pt x="0" y="8"/>
                    </a:lnTo>
                    <a:lnTo>
                      <a:pt x="4" y="4"/>
                    </a:lnTo>
                    <a:lnTo>
                      <a:pt x="8" y="2"/>
                    </a:lnTo>
                    <a:lnTo>
                      <a:pt x="14" y="0"/>
                    </a:lnTo>
                    <a:lnTo>
                      <a:pt x="316" y="0"/>
                    </a:lnTo>
                    <a:lnTo>
                      <a:pt x="316" y="0"/>
                    </a:lnTo>
                    <a:lnTo>
                      <a:pt x="322" y="2"/>
                    </a:lnTo>
                    <a:lnTo>
                      <a:pt x="326" y="4"/>
                    </a:lnTo>
                    <a:lnTo>
                      <a:pt x="330" y="8"/>
                    </a:lnTo>
                    <a:lnTo>
                      <a:pt x="330" y="12"/>
                    </a:lnTo>
                    <a:lnTo>
                      <a:pt x="33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pic>
        <p:nvPicPr>
          <p:cNvPr id="52" name="Picture 77" descr="F:\Trabajos\Envato\Graphic River\Mica PPT\mountains.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652150" y="4131539"/>
            <a:ext cx="7839701" cy="1032499"/>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613822"/>
            <a:ext cx="57150" cy="200025"/>
          </a:xfrm>
          <a:prstGeom prst="rect">
            <a:avLst/>
          </a:prstGeom>
          <a:noFill/>
          <a:extLst>
            <a:ext uri="{909E8E84-426E-40dd-AFC4-6F175D3DCCD1}">
              <a14:hiddenFill xmlns:a14="http://schemas.microsoft.com/office/drawing/2010/main">
                <a:solidFill>
                  <a:srgbClr val="FFFFFF"/>
                </a:solidFill>
              </a14:hiddenFill>
            </a:ext>
          </a:extLst>
        </p:spPr>
      </p:pic>
      <p:sp>
        <p:nvSpPr>
          <p:cNvPr id="58" name="文本框 57"/>
          <p:cNvSpPr txBox="1"/>
          <p:nvPr/>
        </p:nvSpPr>
        <p:spPr>
          <a:xfrm>
            <a:off x="1403648" y="1275606"/>
            <a:ext cx="6912768" cy="3539430"/>
          </a:xfrm>
          <a:prstGeom prst="rect">
            <a:avLst/>
          </a:prstGeom>
          <a:noFill/>
        </p:spPr>
        <p:txBody>
          <a:bodyPr wrap="square" rtlCol="0">
            <a:spAutoFit/>
          </a:bodyPr>
          <a:lstStyle/>
          <a:p>
            <a:pPr marL="285750" indent="-285750">
              <a:buFont typeface="Arial"/>
              <a:buChar char="•"/>
            </a:pPr>
            <a:r>
              <a:rPr lang="en-US" altLang="zh-CN" sz="1600" b="1" dirty="0" smtClean="0"/>
              <a:t>Benin: </a:t>
            </a:r>
            <a:r>
              <a:rPr lang="en-US" altLang="zh-CN" sz="1600" dirty="0"/>
              <a:t>dedicated microfinance law, which covers saving and loan cooperatives (SLCs) </a:t>
            </a:r>
            <a:r>
              <a:rPr lang="en-US" altLang="zh-CN" sz="1600" dirty="0" smtClean="0"/>
              <a:t>, while credit-only institutions are regulated through individually signed framework agreement</a:t>
            </a:r>
            <a:endParaRPr lang="en-US" altLang="zh-CN" sz="1600" dirty="0"/>
          </a:p>
          <a:p>
            <a:endParaRPr lang="en-US" altLang="zh-CN" sz="1600" b="1" dirty="0" smtClean="0"/>
          </a:p>
          <a:p>
            <a:pPr marL="285750" indent="-285750">
              <a:buFont typeface="Arial"/>
              <a:buChar char="•"/>
            </a:pPr>
            <a:r>
              <a:rPr lang="en-US" altLang="zh-CN" sz="1600" b="1" dirty="0" smtClean="0"/>
              <a:t>Ghana</a:t>
            </a:r>
            <a:r>
              <a:rPr lang="en-US" altLang="zh-CN" sz="1600" b="1" dirty="0" smtClean="0"/>
              <a:t>: </a:t>
            </a:r>
            <a:r>
              <a:rPr lang="en-US" altLang="zh-CN" sz="1600" dirty="0"/>
              <a:t>activities of rural credit banks (RCBs) are regulated under the Commercial Bank </a:t>
            </a:r>
            <a:r>
              <a:rPr lang="en-US" altLang="zh-CN" sz="1600" dirty="0" smtClean="0"/>
              <a:t>Act; S</a:t>
            </a:r>
            <a:r>
              <a:rPr lang="en-US" altLang="zh-CN" sz="1600" dirty="0"/>
              <a:t>&amp;Ls, on the other hand, are regulated under the Nonbank Financial Institutions Law, again with certain specific restrictions. </a:t>
            </a:r>
            <a:endParaRPr lang="en-US" altLang="zh-CN" sz="1600" dirty="0" smtClean="0"/>
          </a:p>
          <a:p>
            <a:endParaRPr lang="en-US" altLang="zh-CN" sz="1600" dirty="0" smtClean="0"/>
          </a:p>
          <a:p>
            <a:pPr marL="285750" indent="-285750">
              <a:buFont typeface="Arial"/>
              <a:buChar char="•"/>
            </a:pPr>
            <a:r>
              <a:rPr lang="en-US" altLang="zh-CN" sz="1600" b="1" dirty="0" smtClean="0"/>
              <a:t>Guinea: </a:t>
            </a:r>
            <a:r>
              <a:rPr lang="en-US" altLang="zh-CN" sz="1600" dirty="0"/>
              <a:t>microfinance activities are regulated by central bank instructions at present, while a microfinance law is being prepared. </a:t>
            </a:r>
            <a:endParaRPr lang="en-US" altLang="zh-CN" sz="1600" dirty="0" smtClean="0"/>
          </a:p>
          <a:p>
            <a:endParaRPr lang="en-US" altLang="zh-CN" sz="1600" dirty="0"/>
          </a:p>
          <a:p>
            <a:pPr marL="285750" indent="-285750">
              <a:buFont typeface="Arial"/>
              <a:buChar char="•"/>
            </a:pPr>
            <a:r>
              <a:rPr lang="en-US" altLang="zh-CN" sz="1600" b="1" dirty="0" smtClean="0"/>
              <a:t>Tanzania: </a:t>
            </a:r>
            <a:r>
              <a:rPr lang="en-US" altLang="zh-CN" sz="1600" dirty="0"/>
              <a:t>formal microfinance institutions are subject to the provisions of the banking regulation and supervision while semi-formal institutions are subject to the Cooperative Societies Act and are supervised by Ministry Cooperatives. </a:t>
            </a:r>
            <a:endParaRPr lang="en-US" altLang="zh-CN" sz="1600" b="1" dirty="0"/>
          </a:p>
        </p:txBody>
      </p:sp>
      <p:pic>
        <p:nvPicPr>
          <p:cNvPr id="2058" name="Picture 1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57150" cy="200025"/>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30"/>
          <p:cNvSpPr>
            <a:spLocks noChangeArrowheads="1"/>
          </p:cNvSpPr>
          <p:nvPr/>
        </p:nvSpPr>
        <p:spPr bwMode="auto">
          <a:xfrm>
            <a:off x="3718936" y="287449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060" name="Rectangle 31"/>
          <p:cNvSpPr>
            <a:spLocks noChangeArrowheads="1"/>
          </p:cNvSpPr>
          <p:nvPr/>
        </p:nvSpPr>
        <p:spPr bwMode="auto">
          <a:xfrm>
            <a:off x="3718936" y="3470139"/>
            <a:ext cx="8258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2" name="Rectangle 32"/>
          <p:cNvSpPr>
            <a:spLocks noChangeArrowheads="1"/>
          </p:cNvSpPr>
          <p:nvPr/>
        </p:nvSpPr>
        <p:spPr bwMode="auto">
          <a:xfrm>
            <a:off x="3718936" y="3870189"/>
            <a:ext cx="6655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3" name="Rectangle 33"/>
          <p:cNvSpPr>
            <a:spLocks noChangeArrowheads="1"/>
          </p:cNvSpPr>
          <p:nvPr/>
        </p:nvSpPr>
        <p:spPr bwMode="auto">
          <a:xfrm>
            <a:off x="3718936" y="45318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73226860"/>
      </p:ext>
    </p:extLst>
  </p:cSld>
  <p:clrMapOvr>
    <a:masterClrMapping/>
  </p:clrMapOvr>
  <mc:AlternateContent xmlns:mc="http://schemas.openxmlformats.org/markup-compatibility/2006" xmlns:p14="http://schemas.microsoft.com/office/powerpoint/2010/main">
    <mc:Choice Requires="p14">
      <p:transition spd="slow" p14:dur="1600" advTm="11111">
        <p14:gallery dir="l"/>
      </p:transition>
    </mc:Choice>
    <mc:Fallback xmlns="">
      <p:transition spd="slow" advTm="11111">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2"/>
          <p:cNvSpPr txBox="1"/>
          <p:nvPr/>
        </p:nvSpPr>
        <p:spPr>
          <a:xfrm>
            <a:off x="1367730" y="250560"/>
            <a:ext cx="3445950" cy="430887"/>
          </a:xfrm>
          <a:prstGeom prst="rect">
            <a:avLst/>
          </a:prstGeom>
          <a:noFill/>
        </p:spPr>
        <p:txBody>
          <a:bodyPr wrap="none" rtlCol="0">
            <a:spAutoFit/>
          </a:bodyPr>
          <a:lstStyle/>
          <a:p>
            <a:r>
              <a:rPr lang="en-US" altLang="zh-CN" sz="2200" dirty="0">
                <a:solidFill>
                  <a:srgbClr val="292928"/>
                </a:solidFill>
              </a:rPr>
              <a:t>4</a:t>
            </a:r>
            <a:r>
              <a:rPr lang="en-US" altLang="zh-CN" sz="2200" b="1" dirty="0" smtClean="0">
                <a:solidFill>
                  <a:srgbClr val="292928"/>
                </a:solidFill>
              </a:rPr>
              <a:t>. The Role of Governments</a:t>
            </a:r>
            <a:endParaRPr lang="zh-CN" altLang="en-US" sz="2200" b="1" dirty="0">
              <a:solidFill>
                <a:srgbClr val="292928"/>
              </a:solidFill>
            </a:endParaRPr>
          </a:p>
        </p:txBody>
      </p:sp>
      <p:sp>
        <p:nvSpPr>
          <p:cNvPr id="36" name="矩形 35"/>
          <p:cNvSpPr/>
          <p:nvPr/>
        </p:nvSpPr>
        <p:spPr>
          <a:xfrm>
            <a:off x="1467064" y="699542"/>
            <a:ext cx="5639484" cy="338554"/>
          </a:xfrm>
          <a:prstGeom prst="rect">
            <a:avLst/>
          </a:prstGeom>
        </p:spPr>
        <p:txBody>
          <a:bodyPr wrap="none">
            <a:spAutoFit/>
          </a:bodyPr>
          <a:lstStyle/>
          <a:p>
            <a:r>
              <a:rPr lang="en-US" altLang="zh-CN" sz="1600" dirty="0" smtClean="0">
                <a:solidFill>
                  <a:srgbClr val="292928"/>
                </a:solidFill>
              </a:rPr>
              <a:t>4.2 </a:t>
            </a:r>
            <a:r>
              <a:rPr lang="en-US" altLang="zh-CN" sz="1600" dirty="0"/>
              <a:t>Minimum Regulatory Requirements and Supervision Practices </a:t>
            </a:r>
          </a:p>
        </p:txBody>
      </p:sp>
      <p:grpSp>
        <p:nvGrpSpPr>
          <p:cNvPr id="37" name="组合 36"/>
          <p:cNvGrpSpPr/>
          <p:nvPr/>
        </p:nvGrpSpPr>
        <p:grpSpPr>
          <a:xfrm>
            <a:off x="307722" y="211406"/>
            <a:ext cx="898158" cy="875400"/>
            <a:chOff x="4641550" y="1440594"/>
            <a:chExt cx="587801" cy="587801"/>
          </a:xfrm>
        </p:grpSpPr>
        <p:grpSp>
          <p:nvGrpSpPr>
            <p:cNvPr id="38" name="组合 37"/>
            <p:cNvGrpSpPr/>
            <p:nvPr/>
          </p:nvGrpSpPr>
          <p:grpSpPr>
            <a:xfrm>
              <a:off x="4641550" y="1440594"/>
              <a:ext cx="587801" cy="587801"/>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4795215" y="1597882"/>
              <a:ext cx="286520" cy="248944"/>
              <a:chOff x="2601913" y="584200"/>
              <a:chExt cx="581025" cy="504825"/>
            </a:xfrm>
            <a:solidFill>
              <a:schemeClr val="accent1"/>
            </a:solidFill>
          </p:grpSpPr>
          <p:sp>
            <p:nvSpPr>
              <p:cNvPr id="40" name="Freeform 21"/>
              <p:cNvSpPr>
                <a:spLocks/>
              </p:cNvSpPr>
              <p:nvPr/>
            </p:nvSpPr>
            <p:spPr bwMode="auto">
              <a:xfrm>
                <a:off x="2601913" y="1054100"/>
                <a:ext cx="581025" cy="34925"/>
              </a:xfrm>
              <a:custGeom>
                <a:avLst/>
                <a:gdLst>
                  <a:gd name="T0" fmla="*/ 352 w 366"/>
                  <a:gd name="T1" fmla="*/ 0 h 22"/>
                  <a:gd name="T2" fmla="*/ 14 w 366"/>
                  <a:gd name="T3" fmla="*/ 0 h 22"/>
                  <a:gd name="T4" fmla="*/ 14 w 366"/>
                  <a:gd name="T5" fmla="*/ 0 h 22"/>
                  <a:gd name="T6" fmla="*/ 8 w 366"/>
                  <a:gd name="T7" fmla="*/ 0 h 22"/>
                  <a:gd name="T8" fmla="*/ 4 w 366"/>
                  <a:gd name="T9" fmla="*/ 2 h 22"/>
                  <a:gd name="T10" fmla="*/ 0 w 366"/>
                  <a:gd name="T11" fmla="*/ 6 h 22"/>
                  <a:gd name="T12" fmla="*/ 0 w 366"/>
                  <a:gd name="T13" fmla="*/ 10 h 22"/>
                  <a:gd name="T14" fmla="*/ 0 w 366"/>
                  <a:gd name="T15" fmla="*/ 12 h 22"/>
                  <a:gd name="T16" fmla="*/ 0 w 366"/>
                  <a:gd name="T17" fmla="*/ 12 h 22"/>
                  <a:gd name="T18" fmla="*/ 0 w 366"/>
                  <a:gd name="T19" fmla="*/ 16 h 22"/>
                  <a:gd name="T20" fmla="*/ 4 w 366"/>
                  <a:gd name="T21" fmla="*/ 20 h 22"/>
                  <a:gd name="T22" fmla="*/ 8 w 366"/>
                  <a:gd name="T23" fmla="*/ 22 h 22"/>
                  <a:gd name="T24" fmla="*/ 14 w 366"/>
                  <a:gd name="T25" fmla="*/ 22 h 22"/>
                  <a:gd name="T26" fmla="*/ 352 w 366"/>
                  <a:gd name="T27" fmla="*/ 22 h 22"/>
                  <a:gd name="T28" fmla="*/ 352 w 366"/>
                  <a:gd name="T29" fmla="*/ 22 h 22"/>
                  <a:gd name="T30" fmla="*/ 358 w 366"/>
                  <a:gd name="T31" fmla="*/ 22 h 22"/>
                  <a:gd name="T32" fmla="*/ 362 w 366"/>
                  <a:gd name="T33" fmla="*/ 20 h 22"/>
                  <a:gd name="T34" fmla="*/ 366 w 366"/>
                  <a:gd name="T35" fmla="*/ 16 h 22"/>
                  <a:gd name="T36" fmla="*/ 366 w 366"/>
                  <a:gd name="T37" fmla="*/ 12 h 22"/>
                  <a:gd name="T38" fmla="*/ 366 w 366"/>
                  <a:gd name="T39" fmla="*/ 10 h 22"/>
                  <a:gd name="T40" fmla="*/ 366 w 366"/>
                  <a:gd name="T41" fmla="*/ 10 h 22"/>
                  <a:gd name="T42" fmla="*/ 366 w 366"/>
                  <a:gd name="T43" fmla="*/ 6 h 22"/>
                  <a:gd name="T44" fmla="*/ 362 w 366"/>
                  <a:gd name="T45" fmla="*/ 2 h 22"/>
                  <a:gd name="T46" fmla="*/ 358 w 366"/>
                  <a:gd name="T47" fmla="*/ 0 h 22"/>
                  <a:gd name="T48" fmla="*/ 352 w 366"/>
                  <a:gd name="T49" fmla="*/ 0 h 22"/>
                  <a:gd name="T50" fmla="*/ 352 w 36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6" h="22">
                    <a:moveTo>
                      <a:pt x="352" y="0"/>
                    </a:moveTo>
                    <a:lnTo>
                      <a:pt x="14" y="0"/>
                    </a:lnTo>
                    <a:lnTo>
                      <a:pt x="14" y="0"/>
                    </a:lnTo>
                    <a:lnTo>
                      <a:pt x="8" y="0"/>
                    </a:lnTo>
                    <a:lnTo>
                      <a:pt x="4" y="2"/>
                    </a:lnTo>
                    <a:lnTo>
                      <a:pt x="0" y="6"/>
                    </a:lnTo>
                    <a:lnTo>
                      <a:pt x="0" y="10"/>
                    </a:lnTo>
                    <a:lnTo>
                      <a:pt x="0" y="12"/>
                    </a:lnTo>
                    <a:lnTo>
                      <a:pt x="0" y="12"/>
                    </a:lnTo>
                    <a:lnTo>
                      <a:pt x="0" y="16"/>
                    </a:lnTo>
                    <a:lnTo>
                      <a:pt x="4" y="20"/>
                    </a:lnTo>
                    <a:lnTo>
                      <a:pt x="8" y="22"/>
                    </a:lnTo>
                    <a:lnTo>
                      <a:pt x="14" y="22"/>
                    </a:lnTo>
                    <a:lnTo>
                      <a:pt x="352" y="22"/>
                    </a:lnTo>
                    <a:lnTo>
                      <a:pt x="352" y="22"/>
                    </a:lnTo>
                    <a:lnTo>
                      <a:pt x="358" y="22"/>
                    </a:lnTo>
                    <a:lnTo>
                      <a:pt x="362" y="20"/>
                    </a:lnTo>
                    <a:lnTo>
                      <a:pt x="366" y="16"/>
                    </a:lnTo>
                    <a:lnTo>
                      <a:pt x="366" y="12"/>
                    </a:lnTo>
                    <a:lnTo>
                      <a:pt x="366" y="10"/>
                    </a:lnTo>
                    <a:lnTo>
                      <a:pt x="366" y="10"/>
                    </a:lnTo>
                    <a:lnTo>
                      <a:pt x="366" y="6"/>
                    </a:lnTo>
                    <a:lnTo>
                      <a:pt x="362" y="2"/>
                    </a:lnTo>
                    <a:lnTo>
                      <a:pt x="358" y="0"/>
                    </a:lnTo>
                    <a:lnTo>
                      <a:pt x="352" y="0"/>
                    </a:lnTo>
                    <a:lnTo>
                      <a:pt x="3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
              <p:cNvSpPr>
                <a:spLocks noEditPoints="1"/>
              </p:cNvSpPr>
              <p:nvPr/>
            </p:nvSpPr>
            <p:spPr bwMode="auto">
              <a:xfrm>
                <a:off x="2687638" y="752475"/>
                <a:ext cx="409575" cy="206375"/>
              </a:xfrm>
              <a:custGeom>
                <a:avLst/>
                <a:gdLst>
                  <a:gd name="T0" fmla="*/ 118 w 258"/>
                  <a:gd name="T1" fmla="*/ 0 h 130"/>
                  <a:gd name="T2" fmla="*/ 112 w 258"/>
                  <a:gd name="T3" fmla="*/ 2 h 130"/>
                  <a:gd name="T4" fmla="*/ 104 w 258"/>
                  <a:gd name="T5" fmla="*/ 8 h 130"/>
                  <a:gd name="T6" fmla="*/ 104 w 258"/>
                  <a:gd name="T7" fmla="*/ 116 h 130"/>
                  <a:gd name="T8" fmla="*/ 104 w 258"/>
                  <a:gd name="T9" fmla="*/ 122 h 130"/>
                  <a:gd name="T10" fmla="*/ 112 w 258"/>
                  <a:gd name="T11" fmla="*/ 128 h 130"/>
                  <a:gd name="T12" fmla="*/ 140 w 258"/>
                  <a:gd name="T13" fmla="*/ 130 h 130"/>
                  <a:gd name="T14" fmla="*/ 146 w 258"/>
                  <a:gd name="T15" fmla="*/ 128 h 130"/>
                  <a:gd name="T16" fmla="*/ 154 w 258"/>
                  <a:gd name="T17" fmla="*/ 122 h 130"/>
                  <a:gd name="T18" fmla="*/ 154 w 258"/>
                  <a:gd name="T19" fmla="*/ 14 h 130"/>
                  <a:gd name="T20" fmla="*/ 154 w 258"/>
                  <a:gd name="T21" fmla="*/ 8 h 130"/>
                  <a:gd name="T22" fmla="*/ 146 w 258"/>
                  <a:gd name="T23" fmla="*/ 2 h 130"/>
                  <a:gd name="T24" fmla="*/ 140 w 258"/>
                  <a:gd name="T25" fmla="*/ 0 h 130"/>
                  <a:gd name="T26" fmla="*/ 14 w 258"/>
                  <a:gd name="T27" fmla="*/ 0 h 130"/>
                  <a:gd name="T28" fmla="*/ 8 w 258"/>
                  <a:gd name="T29" fmla="*/ 2 h 130"/>
                  <a:gd name="T30" fmla="*/ 2 w 258"/>
                  <a:gd name="T31" fmla="*/ 8 h 130"/>
                  <a:gd name="T32" fmla="*/ 0 w 258"/>
                  <a:gd name="T33" fmla="*/ 116 h 130"/>
                  <a:gd name="T34" fmla="*/ 2 w 258"/>
                  <a:gd name="T35" fmla="*/ 122 h 130"/>
                  <a:gd name="T36" fmla="*/ 8 w 258"/>
                  <a:gd name="T37" fmla="*/ 128 h 130"/>
                  <a:gd name="T38" fmla="*/ 38 w 258"/>
                  <a:gd name="T39" fmla="*/ 130 h 130"/>
                  <a:gd name="T40" fmla="*/ 42 w 258"/>
                  <a:gd name="T41" fmla="*/ 128 h 130"/>
                  <a:gd name="T42" fmla="*/ 50 w 258"/>
                  <a:gd name="T43" fmla="*/ 122 h 130"/>
                  <a:gd name="T44" fmla="*/ 52 w 258"/>
                  <a:gd name="T45" fmla="*/ 14 h 130"/>
                  <a:gd name="T46" fmla="*/ 50 w 258"/>
                  <a:gd name="T47" fmla="*/ 8 h 130"/>
                  <a:gd name="T48" fmla="*/ 42 w 258"/>
                  <a:gd name="T49" fmla="*/ 2 h 130"/>
                  <a:gd name="T50" fmla="*/ 38 w 258"/>
                  <a:gd name="T51" fmla="*/ 0 h 130"/>
                  <a:gd name="T52" fmla="*/ 220 w 258"/>
                  <a:gd name="T53" fmla="*/ 0 h 130"/>
                  <a:gd name="T54" fmla="*/ 216 w 258"/>
                  <a:gd name="T55" fmla="*/ 2 h 130"/>
                  <a:gd name="T56" fmla="*/ 208 w 258"/>
                  <a:gd name="T57" fmla="*/ 8 h 130"/>
                  <a:gd name="T58" fmla="*/ 206 w 258"/>
                  <a:gd name="T59" fmla="*/ 116 h 130"/>
                  <a:gd name="T60" fmla="*/ 208 w 258"/>
                  <a:gd name="T61" fmla="*/ 122 h 130"/>
                  <a:gd name="T62" fmla="*/ 216 w 258"/>
                  <a:gd name="T63" fmla="*/ 128 h 130"/>
                  <a:gd name="T64" fmla="*/ 244 w 258"/>
                  <a:gd name="T65" fmla="*/ 130 h 130"/>
                  <a:gd name="T66" fmla="*/ 250 w 258"/>
                  <a:gd name="T67" fmla="*/ 128 h 130"/>
                  <a:gd name="T68" fmla="*/ 256 w 258"/>
                  <a:gd name="T69" fmla="*/ 122 h 130"/>
                  <a:gd name="T70" fmla="*/ 258 w 258"/>
                  <a:gd name="T71" fmla="*/ 14 h 130"/>
                  <a:gd name="T72" fmla="*/ 256 w 258"/>
                  <a:gd name="T73" fmla="*/ 8 h 130"/>
                  <a:gd name="T74" fmla="*/ 250 w 258"/>
                  <a:gd name="T75" fmla="*/ 2 h 130"/>
                  <a:gd name="T76" fmla="*/ 244 w 258"/>
                  <a:gd name="T7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 h="130">
                    <a:moveTo>
                      <a:pt x="140" y="0"/>
                    </a:moveTo>
                    <a:lnTo>
                      <a:pt x="118" y="0"/>
                    </a:lnTo>
                    <a:lnTo>
                      <a:pt x="118" y="0"/>
                    </a:lnTo>
                    <a:lnTo>
                      <a:pt x="112" y="2"/>
                    </a:lnTo>
                    <a:lnTo>
                      <a:pt x="108" y="4"/>
                    </a:lnTo>
                    <a:lnTo>
                      <a:pt x="104" y="8"/>
                    </a:lnTo>
                    <a:lnTo>
                      <a:pt x="104" y="14"/>
                    </a:lnTo>
                    <a:lnTo>
                      <a:pt x="104" y="116"/>
                    </a:lnTo>
                    <a:lnTo>
                      <a:pt x="104" y="116"/>
                    </a:lnTo>
                    <a:lnTo>
                      <a:pt x="104" y="122"/>
                    </a:lnTo>
                    <a:lnTo>
                      <a:pt x="108" y="126"/>
                    </a:lnTo>
                    <a:lnTo>
                      <a:pt x="112" y="128"/>
                    </a:lnTo>
                    <a:lnTo>
                      <a:pt x="118" y="130"/>
                    </a:lnTo>
                    <a:lnTo>
                      <a:pt x="140" y="130"/>
                    </a:lnTo>
                    <a:lnTo>
                      <a:pt x="140" y="130"/>
                    </a:lnTo>
                    <a:lnTo>
                      <a:pt x="146" y="128"/>
                    </a:lnTo>
                    <a:lnTo>
                      <a:pt x="150" y="126"/>
                    </a:lnTo>
                    <a:lnTo>
                      <a:pt x="154" y="122"/>
                    </a:lnTo>
                    <a:lnTo>
                      <a:pt x="154" y="116"/>
                    </a:lnTo>
                    <a:lnTo>
                      <a:pt x="154" y="14"/>
                    </a:lnTo>
                    <a:lnTo>
                      <a:pt x="154" y="14"/>
                    </a:lnTo>
                    <a:lnTo>
                      <a:pt x="154" y="8"/>
                    </a:lnTo>
                    <a:lnTo>
                      <a:pt x="150" y="4"/>
                    </a:lnTo>
                    <a:lnTo>
                      <a:pt x="146" y="2"/>
                    </a:lnTo>
                    <a:lnTo>
                      <a:pt x="140" y="0"/>
                    </a:lnTo>
                    <a:lnTo>
                      <a:pt x="140" y="0"/>
                    </a:lnTo>
                    <a:close/>
                    <a:moveTo>
                      <a:pt x="38" y="0"/>
                    </a:moveTo>
                    <a:lnTo>
                      <a:pt x="14" y="0"/>
                    </a:lnTo>
                    <a:lnTo>
                      <a:pt x="14" y="0"/>
                    </a:lnTo>
                    <a:lnTo>
                      <a:pt x="8" y="2"/>
                    </a:lnTo>
                    <a:lnTo>
                      <a:pt x="4" y="4"/>
                    </a:lnTo>
                    <a:lnTo>
                      <a:pt x="2" y="8"/>
                    </a:lnTo>
                    <a:lnTo>
                      <a:pt x="0" y="14"/>
                    </a:lnTo>
                    <a:lnTo>
                      <a:pt x="0" y="116"/>
                    </a:lnTo>
                    <a:lnTo>
                      <a:pt x="0" y="116"/>
                    </a:lnTo>
                    <a:lnTo>
                      <a:pt x="2" y="122"/>
                    </a:lnTo>
                    <a:lnTo>
                      <a:pt x="4" y="126"/>
                    </a:lnTo>
                    <a:lnTo>
                      <a:pt x="8" y="128"/>
                    </a:lnTo>
                    <a:lnTo>
                      <a:pt x="14" y="130"/>
                    </a:lnTo>
                    <a:lnTo>
                      <a:pt x="38" y="130"/>
                    </a:lnTo>
                    <a:lnTo>
                      <a:pt x="38" y="130"/>
                    </a:lnTo>
                    <a:lnTo>
                      <a:pt x="42" y="128"/>
                    </a:lnTo>
                    <a:lnTo>
                      <a:pt x="48" y="126"/>
                    </a:lnTo>
                    <a:lnTo>
                      <a:pt x="50" y="122"/>
                    </a:lnTo>
                    <a:lnTo>
                      <a:pt x="52" y="116"/>
                    </a:lnTo>
                    <a:lnTo>
                      <a:pt x="52" y="14"/>
                    </a:lnTo>
                    <a:lnTo>
                      <a:pt x="52" y="14"/>
                    </a:lnTo>
                    <a:lnTo>
                      <a:pt x="50" y="8"/>
                    </a:lnTo>
                    <a:lnTo>
                      <a:pt x="48" y="4"/>
                    </a:lnTo>
                    <a:lnTo>
                      <a:pt x="42" y="2"/>
                    </a:lnTo>
                    <a:lnTo>
                      <a:pt x="38" y="0"/>
                    </a:lnTo>
                    <a:lnTo>
                      <a:pt x="38" y="0"/>
                    </a:lnTo>
                    <a:close/>
                    <a:moveTo>
                      <a:pt x="244" y="0"/>
                    </a:moveTo>
                    <a:lnTo>
                      <a:pt x="220" y="0"/>
                    </a:lnTo>
                    <a:lnTo>
                      <a:pt x="220" y="0"/>
                    </a:lnTo>
                    <a:lnTo>
                      <a:pt x="216" y="2"/>
                    </a:lnTo>
                    <a:lnTo>
                      <a:pt x="210" y="4"/>
                    </a:lnTo>
                    <a:lnTo>
                      <a:pt x="208" y="8"/>
                    </a:lnTo>
                    <a:lnTo>
                      <a:pt x="206" y="14"/>
                    </a:lnTo>
                    <a:lnTo>
                      <a:pt x="206" y="116"/>
                    </a:lnTo>
                    <a:lnTo>
                      <a:pt x="206" y="116"/>
                    </a:lnTo>
                    <a:lnTo>
                      <a:pt x="208" y="122"/>
                    </a:lnTo>
                    <a:lnTo>
                      <a:pt x="210" y="126"/>
                    </a:lnTo>
                    <a:lnTo>
                      <a:pt x="216" y="128"/>
                    </a:lnTo>
                    <a:lnTo>
                      <a:pt x="220" y="130"/>
                    </a:lnTo>
                    <a:lnTo>
                      <a:pt x="244" y="130"/>
                    </a:lnTo>
                    <a:lnTo>
                      <a:pt x="244" y="130"/>
                    </a:lnTo>
                    <a:lnTo>
                      <a:pt x="250" y="128"/>
                    </a:lnTo>
                    <a:lnTo>
                      <a:pt x="254" y="126"/>
                    </a:lnTo>
                    <a:lnTo>
                      <a:pt x="256" y="122"/>
                    </a:lnTo>
                    <a:lnTo>
                      <a:pt x="258" y="116"/>
                    </a:lnTo>
                    <a:lnTo>
                      <a:pt x="258" y="14"/>
                    </a:lnTo>
                    <a:lnTo>
                      <a:pt x="258" y="14"/>
                    </a:lnTo>
                    <a:lnTo>
                      <a:pt x="256" y="8"/>
                    </a:lnTo>
                    <a:lnTo>
                      <a:pt x="254" y="4"/>
                    </a:lnTo>
                    <a:lnTo>
                      <a:pt x="250" y="2"/>
                    </a:lnTo>
                    <a:lnTo>
                      <a:pt x="244" y="0"/>
                    </a:lnTo>
                    <a:lnTo>
                      <a:pt x="2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3"/>
              <p:cNvSpPr>
                <a:spLocks/>
              </p:cNvSpPr>
              <p:nvPr/>
            </p:nvSpPr>
            <p:spPr bwMode="auto">
              <a:xfrm>
                <a:off x="2601913" y="584200"/>
                <a:ext cx="581025" cy="136525"/>
              </a:xfrm>
              <a:custGeom>
                <a:avLst/>
                <a:gdLst>
                  <a:gd name="T0" fmla="*/ 358 w 366"/>
                  <a:gd name="T1" fmla="*/ 66 h 86"/>
                  <a:gd name="T2" fmla="*/ 186 w 366"/>
                  <a:gd name="T3" fmla="*/ 0 h 86"/>
                  <a:gd name="T4" fmla="*/ 186 w 366"/>
                  <a:gd name="T5" fmla="*/ 0 h 86"/>
                  <a:gd name="T6" fmla="*/ 180 w 366"/>
                  <a:gd name="T7" fmla="*/ 0 h 86"/>
                  <a:gd name="T8" fmla="*/ 8 w 366"/>
                  <a:gd name="T9" fmla="*/ 66 h 86"/>
                  <a:gd name="T10" fmla="*/ 8 w 366"/>
                  <a:gd name="T11" fmla="*/ 66 h 86"/>
                  <a:gd name="T12" fmla="*/ 4 w 366"/>
                  <a:gd name="T13" fmla="*/ 68 h 86"/>
                  <a:gd name="T14" fmla="*/ 2 w 366"/>
                  <a:gd name="T15" fmla="*/ 70 h 86"/>
                  <a:gd name="T16" fmla="*/ 0 w 366"/>
                  <a:gd name="T17" fmla="*/ 74 h 86"/>
                  <a:gd name="T18" fmla="*/ 0 w 366"/>
                  <a:gd name="T19" fmla="*/ 78 h 86"/>
                  <a:gd name="T20" fmla="*/ 0 w 366"/>
                  <a:gd name="T21" fmla="*/ 78 h 86"/>
                  <a:gd name="T22" fmla="*/ 2 w 366"/>
                  <a:gd name="T23" fmla="*/ 80 h 86"/>
                  <a:gd name="T24" fmla="*/ 4 w 366"/>
                  <a:gd name="T25" fmla="*/ 82 h 86"/>
                  <a:gd name="T26" fmla="*/ 6 w 366"/>
                  <a:gd name="T27" fmla="*/ 84 h 86"/>
                  <a:gd name="T28" fmla="*/ 10 w 366"/>
                  <a:gd name="T29" fmla="*/ 86 h 86"/>
                  <a:gd name="T30" fmla="*/ 356 w 366"/>
                  <a:gd name="T31" fmla="*/ 86 h 86"/>
                  <a:gd name="T32" fmla="*/ 356 w 366"/>
                  <a:gd name="T33" fmla="*/ 86 h 86"/>
                  <a:gd name="T34" fmla="*/ 360 w 366"/>
                  <a:gd name="T35" fmla="*/ 84 h 86"/>
                  <a:gd name="T36" fmla="*/ 362 w 366"/>
                  <a:gd name="T37" fmla="*/ 82 h 86"/>
                  <a:gd name="T38" fmla="*/ 364 w 366"/>
                  <a:gd name="T39" fmla="*/ 80 h 86"/>
                  <a:gd name="T40" fmla="*/ 366 w 366"/>
                  <a:gd name="T41" fmla="*/ 78 h 86"/>
                  <a:gd name="T42" fmla="*/ 366 w 366"/>
                  <a:gd name="T43" fmla="*/ 78 h 86"/>
                  <a:gd name="T44" fmla="*/ 366 w 366"/>
                  <a:gd name="T45" fmla="*/ 74 h 86"/>
                  <a:gd name="T46" fmla="*/ 364 w 366"/>
                  <a:gd name="T47" fmla="*/ 70 h 86"/>
                  <a:gd name="T48" fmla="*/ 362 w 366"/>
                  <a:gd name="T49" fmla="*/ 68 h 86"/>
                  <a:gd name="T50" fmla="*/ 358 w 366"/>
                  <a:gd name="T51" fmla="*/ 66 h 86"/>
                  <a:gd name="T52" fmla="*/ 358 w 366"/>
                  <a:gd name="T53"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6" h="86">
                    <a:moveTo>
                      <a:pt x="358" y="66"/>
                    </a:moveTo>
                    <a:lnTo>
                      <a:pt x="186" y="0"/>
                    </a:lnTo>
                    <a:lnTo>
                      <a:pt x="186" y="0"/>
                    </a:lnTo>
                    <a:lnTo>
                      <a:pt x="180" y="0"/>
                    </a:lnTo>
                    <a:lnTo>
                      <a:pt x="8" y="66"/>
                    </a:lnTo>
                    <a:lnTo>
                      <a:pt x="8" y="66"/>
                    </a:lnTo>
                    <a:lnTo>
                      <a:pt x="4" y="68"/>
                    </a:lnTo>
                    <a:lnTo>
                      <a:pt x="2" y="70"/>
                    </a:lnTo>
                    <a:lnTo>
                      <a:pt x="0" y="74"/>
                    </a:lnTo>
                    <a:lnTo>
                      <a:pt x="0" y="78"/>
                    </a:lnTo>
                    <a:lnTo>
                      <a:pt x="0" y="78"/>
                    </a:lnTo>
                    <a:lnTo>
                      <a:pt x="2" y="80"/>
                    </a:lnTo>
                    <a:lnTo>
                      <a:pt x="4" y="82"/>
                    </a:lnTo>
                    <a:lnTo>
                      <a:pt x="6" y="84"/>
                    </a:lnTo>
                    <a:lnTo>
                      <a:pt x="10" y="86"/>
                    </a:lnTo>
                    <a:lnTo>
                      <a:pt x="356" y="86"/>
                    </a:lnTo>
                    <a:lnTo>
                      <a:pt x="356" y="86"/>
                    </a:lnTo>
                    <a:lnTo>
                      <a:pt x="360" y="84"/>
                    </a:lnTo>
                    <a:lnTo>
                      <a:pt x="362" y="82"/>
                    </a:lnTo>
                    <a:lnTo>
                      <a:pt x="364" y="80"/>
                    </a:lnTo>
                    <a:lnTo>
                      <a:pt x="366" y="78"/>
                    </a:lnTo>
                    <a:lnTo>
                      <a:pt x="366" y="78"/>
                    </a:lnTo>
                    <a:lnTo>
                      <a:pt x="366" y="74"/>
                    </a:lnTo>
                    <a:lnTo>
                      <a:pt x="364" y="70"/>
                    </a:lnTo>
                    <a:lnTo>
                      <a:pt x="362" y="68"/>
                    </a:lnTo>
                    <a:lnTo>
                      <a:pt x="358" y="66"/>
                    </a:lnTo>
                    <a:lnTo>
                      <a:pt x="35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84"/>
              <p:cNvSpPr>
                <a:spLocks/>
              </p:cNvSpPr>
              <p:nvPr/>
            </p:nvSpPr>
            <p:spPr bwMode="auto">
              <a:xfrm>
                <a:off x="2630488" y="987425"/>
                <a:ext cx="523875" cy="38100"/>
              </a:xfrm>
              <a:custGeom>
                <a:avLst/>
                <a:gdLst>
                  <a:gd name="T0" fmla="*/ 330 w 330"/>
                  <a:gd name="T1" fmla="*/ 12 h 24"/>
                  <a:gd name="T2" fmla="*/ 330 w 330"/>
                  <a:gd name="T3" fmla="*/ 12 h 24"/>
                  <a:gd name="T4" fmla="*/ 330 w 330"/>
                  <a:gd name="T5" fmla="*/ 12 h 24"/>
                  <a:gd name="T6" fmla="*/ 330 w 330"/>
                  <a:gd name="T7" fmla="*/ 18 h 24"/>
                  <a:gd name="T8" fmla="*/ 326 w 330"/>
                  <a:gd name="T9" fmla="*/ 20 h 24"/>
                  <a:gd name="T10" fmla="*/ 322 w 330"/>
                  <a:gd name="T11" fmla="*/ 24 h 24"/>
                  <a:gd name="T12" fmla="*/ 316 w 330"/>
                  <a:gd name="T13" fmla="*/ 24 h 24"/>
                  <a:gd name="T14" fmla="*/ 14 w 330"/>
                  <a:gd name="T15" fmla="*/ 24 h 24"/>
                  <a:gd name="T16" fmla="*/ 14 w 330"/>
                  <a:gd name="T17" fmla="*/ 24 h 24"/>
                  <a:gd name="T18" fmla="*/ 8 w 330"/>
                  <a:gd name="T19" fmla="*/ 24 h 24"/>
                  <a:gd name="T20" fmla="*/ 4 w 330"/>
                  <a:gd name="T21" fmla="*/ 20 h 24"/>
                  <a:gd name="T22" fmla="*/ 0 w 330"/>
                  <a:gd name="T23" fmla="*/ 18 h 24"/>
                  <a:gd name="T24" fmla="*/ 0 w 330"/>
                  <a:gd name="T25" fmla="*/ 12 h 24"/>
                  <a:gd name="T26" fmla="*/ 0 w 330"/>
                  <a:gd name="T27" fmla="*/ 12 h 24"/>
                  <a:gd name="T28" fmla="*/ 0 w 330"/>
                  <a:gd name="T29" fmla="*/ 12 h 24"/>
                  <a:gd name="T30" fmla="*/ 0 w 330"/>
                  <a:gd name="T31" fmla="*/ 8 h 24"/>
                  <a:gd name="T32" fmla="*/ 4 w 330"/>
                  <a:gd name="T33" fmla="*/ 4 h 24"/>
                  <a:gd name="T34" fmla="*/ 8 w 330"/>
                  <a:gd name="T35" fmla="*/ 2 h 24"/>
                  <a:gd name="T36" fmla="*/ 14 w 330"/>
                  <a:gd name="T37" fmla="*/ 0 h 24"/>
                  <a:gd name="T38" fmla="*/ 316 w 330"/>
                  <a:gd name="T39" fmla="*/ 0 h 24"/>
                  <a:gd name="T40" fmla="*/ 316 w 330"/>
                  <a:gd name="T41" fmla="*/ 0 h 24"/>
                  <a:gd name="T42" fmla="*/ 322 w 330"/>
                  <a:gd name="T43" fmla="*/ 2 h 24"/>
                  <a:gd name="T44" fmla="*/ 326 w 330"/>
                  <a:gd name="T45" fmla="*/ 4 h 24"/>
                  <a:gd name="T46" fmla="*/ 330 w 330"/>
                  <a:gd name="T47" fmla="*/ 8 h 24"/>
                  <a:gd name="T48" fmla="*/ 330 w 330"/>
                  <a:gd name="T49" fmla="*/ 12 h 24"/>
                  <a:gd name="T50" fmla="*/ 330 w 330"/>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0" h="24">
                    <a:moveTo>
                      <a:pt x="330" y="12"/>
                    </a:moveTo>
                    <a:lnTo>
                      <a:pt x="330" y="12"/>
                    </a:lnTo>
                    <a:lnTo>
                      <a:pt x="330" y="12"/>
                    </a:lnTo>
                    <a:lnTo>
                      <a:pt x="330" y="18"/>
                    </a:lnTo>
                    <a:lnTo>
                      <a:pt x="326" y="20"/>
                    </a:lnTo>
                    <a:lnTo>
                      <a:pt x="322" y="24"/>
                    </a:lnTo>
                    <a:lnTo>
                      <a:pt x="316" y="24"/>
                    </a:lnTo>
                    <a:lnTo>
                      <a:pt x="14" y="24"/>
                    </a:lnTo>
                    <a:lnTo>
                      <a:pt x="14" y="24"/>
                    </a:lnTo>
                    <a:lnTo>
                      <a:pt x="8" y="24"/>
                    </a:lnTo>
                    <a:lnTo>
                      <a:pt x="4" y="20"/>
                    </a:lnTo>
                    <a:lnTo>
                      <a:pt x="0" y="18"/>
                    </a:lnTo>
                    <a:lnTo>
                      <a:pt x="0" y="12"/>
                    </a:lnTo>
                    <a:lnTo>
                      <a:pt x="0" y="12"/>
                    </a:lnTo>
                    <a:lnTo>
                      <a:pt x="0" y="12"/>
                    </a:lnTo>
                    <a:lnTo>
                      <a:pt x="0" y="8"/>
                    </a:lnTo>
                    <a:lnTo>
                      <a:pt x="4" y="4"/>
                    </a:lnTo>
                    <a:lnTo>
                      <a:pt x="8" y="2"/>
                    </a:lnTo>
                    <a:lnTo>
                      <a:pt x="14" y="0"/>
                    </a:lnTo>
                    <a:lnTo>
                      <a:pt x="316" y="0"/>
                    </a:lnTo>
                    <a:lnTo>
                      <a:pt x="316" y="0"/>
                    </a:lnTo>
                    <a:lnTo>
                      <a:pt x="322" y="2"/>
                    </a:lnTo>
                    <a:lnTo>
                      <a:pt x="326" y="4"/>
                    </a:lnTo>
                    <a:lnTo>
                      <a:pt x="330" y="8"/>
                    </a:lnTo>
                    <a:lnTo>
                      <a:pt x="330" y="12"/>
                    </a:lnTo>
                    <a:lnTo>
                      <a:pt x="33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pic>
        <p:nvPicPr>
          <p:cNvPr id="52" name="Picture 77" descr="F:\Trabajos\Envato\Graphic River\Mica PPT\mountains.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652150" y="4131539"/>
            <a:ext cx="7839701" cy="1032499"/>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613822"/>
            <a:ext cx="57150" cy="2000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57150" cy="200025"/>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30"/>
          <p:cNvSpPr>
            <a:spLocks noChangeArrowheads="1"/>
          </p:cNvSpPr>
          <p:nvPr/>
        </p:nvSpPr>
        <p:spPr bwMode="auto">
          <a:xfrm>
            <a:off x="3718936" y="287449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060" name="Rectangle 31"/>
          <p:cNvSpPr>
            <a:spLocks noChangeArrowheads="1"/>
          </p:cNvSpPr>
          <p:nvPr/>
        </p:nvSpPr>
        <p:spPr bwMode="auto">
          <a:xfrm>
            <a:off x="3718936" y="3470139"/>
            <a:ext cx="8258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2" name="Rectangle 32"/>
          <p:cNvSpPr>
            <a:spLocks noChangeArrowheads="1"/>
          </p:cNvSpPr>
          <p:nvPr/>
        </p:nvSpPr>
        <p:spPr bwMode="auto">
          <a:xfrm>
            <a:off x="3718936" y="3870189"/>
            <a:ext cx="6655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3" name="Rectangle 33"/>
          <p:cNvSpPr>
            <a:spLocks noChangeArrowheads="1"/>
          </p:cNvSpPr>
          <p:nvPr/>
        </p:nvSpPr>
        <p:spPr bwMode="auto">
          <a:xfrm>
            <a:off x="3718936" y="45318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800" b="0" i="0" u="none" strike="noStrike" cap="none" normalizeH="0" baseline="0" smtClean="0">
              <a:ln>
                <a:noFill/>
              </a:ln>
              <a:solidFill>
                <a:schemeClr val="tx1"/>
              </a:solidFill>
              <a:effectLst/>
              <a:latin typeface="Arial" panose="020B0604020202020204" pitchFamily="34" charset="0"/>
            </a:endParaRPr>
          </a:p>
        </p:txBody>
      </p:sp>
      <p:pic>
        <p:nvPicPr>
          <p:cNvPr id="4" name="图片 3" descr="屏幕快照 2019-09-09 22.44.4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5616" y="987574"/>
            <a:ext cx="7200800" cy="4155926"/>
          </a:xfrm>
          <a:prstGeom prst="rect">
            <a:avLst/>
          </a:prstGeom>
        </p:spPr>
      </p:pic>
    </p:spTree>
    <p:extLst>
      <p:ext uri="{BB962C8B-B14F-4D97-AF65-F5344CB8AC3E}">
        <p14:creationId xmlns:p14="http://schemas.microsoft.com/office/powerpoint/2010/main" val="2022757376"/>
      </p:ext>
    </p:extLst>
  </p:cSld>
  <p:clrMapOvr>
    <a:masterClrMapping/>
  </p:clrMapOvr>
  <mc:AlternateContent xmlns:mc="http://schemas.openxmlformats.org/markup-compatibility/2006" xmlns:p14="http://schemas.microsoft.com/office/powerpoint/2010/main">
    <mc:Choice Requires="p14">
      <p:transition spd="slow" p14:dur="1600" advTm="11111">
        <p14:gallery dir="l"/>
      </p:transition>
    </mc:Choice>
    <mc:Fallback xmlns="">
      <p:transition spd="slow" advTm="11111">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2"/>
          <p:cNvSpPr txBox="1"/>
          <p:nvPr/>
        </p:nvSpPr>
        <p:spPr>
          <a:xfrm>
            <a:off x="1367730" y="250560"/>
            <a:ext cx="3445950" cy="430887"/>
          </a:xfrm>
          <a:prstGeom prst="rect">
            <a:avLst/>
          </a:prstGeom>
          <a:noFill/>
        </p:spPr>
        <p:txBody>
          <a:bodyPr wrap="none" rtlCol="0">
            <a:spAutoFit/>
          </a:bodyPr>
          <a:lstStyle/>
          <a:p>
            <a:r>
              <a:rPr lang="en-US" altLang="zh-CN" sz="2200" dirty="0">
                <a:solidFill>
                  <a:srgbClr val="292928"/>
                </a:solidFill>
              </a:rPr>
              <a:t>4</a:t>
            </a:r>
            <a:r>
              <a:rPr lang="en-US" altLang="zh-CN" sz="2200" b="1" dirty="0" smtClean="0">
                <a:solidFill>
                  <a:srgbClr val="292928"/>
                </a:solidFill>
              </a:rPr>
              <a:t>. The Role of Governments</a:t>
            </a:r>
            <a:endParaRPr lang="zh-CN" altLang="en-US" sz="2200" b="1" dirty="0">
              <a:solidFill>
                <a:srgbClr val="292928"/>
              </a:solidFill>
            </a:endParaRPr>
          </a:p>
        </p:txBody>
      </p:sp>
      <p:sp>
        <p:nvSpPr>
          <p:cNvPr id="36" name="矩形 35"/>
          <p:cNvSpPr/>
          <p:nvPr/>
        </p:nvSpPr>
        <p:spPr>
          <a:xfrm>
            <a:off x="1467064" y="758262"/>
            <a:ext cx="5639484" cy="338554"/>
          </a:xfrm>
          <a:prstGeom prst="rect">
            <a:avLst/>
          </a:prstGeom>
        </p:spPr>
        <p:txBody>
          <a:bodyPr wrap="none">
            <a:spAutoFit/>
          </a:bodyPr>
          <a:lstStyle/>
          <a:p>
            <a:r>
              <a:rPr lang="en-US" altLang="zh-CN" sz="1600" dirty="0" smtClean="0">
                <a:solidFill>
                  <a:srgbClr val="292928"/>
                </a:solidFill>
              </a:rPr>
              <a:t>4.2 </a:t>
            </a:r>
            <a:r>
              <a:rPr lang="en-US" altLang="zh-CN" sz="1600" dirty="0"/>
              <a:t>Minimum Regulatory Requirements and Supervision Practices </a:t>
            </a:r>
          </a:p>
        </p:txBody>
      </p:sp>
      <p:grpSp>
        <p:nvGrpSpPr>
          <p:cNvPr id="37" name="组合 36"/>
          <p:cNvGrpSpPr/>
          <p:nvPr/>
        </p:nvGrpSpPr>
        <p:grpSpPr>
          <a:xfrm>
            <a:off x="307722" y="211406"/>
            <a:ext cx="898158" cy="875400"/>
            <a:chOff x="4641550" y="1440594"/>
            <a:chExt cx="587801" cy="587801"/>
          </a:xfrm>
        </p:grpSpPr>
        <p:grpSp>
          <p:nvGrpSpPr>
            <p:cNvPr id="38" name="组合 37"/>
            <p:cNvGrpSpPr/>
            <p:nvPr/>
          </p:nvGrpSpPr>
          <p:grpSpPr>
            <a:xfrm>
              <a:off x="4641550" y="1440594"/>
              <a:ext cx="587801" cy="587801"/>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4795215" y="1597882"/>
              <a:ext cx="286520" cy="248944"/>
              <a:chOff x="2601913" y="584200"/>
              <a:chExt cx="581025" cy="504825"/>
            </a:xfrm>
            <a:solidFill>
              <a:schemeClr val="accent1"/>
            </a:solidFill>
          </p:grpSpPr>
          <p:sp>
            <p:nvSpPr>
              <p:cNvPr id="40" name="Freeform 21"/>
              <p:cNvSpPr>
                <a:spLocks/>
              </p:cNvSpPr>
              <p:nvPr/>
            </p:nvSpPr>
            <p:spPr bwMode="auto">
              <a:xfrm>
                <a:off x="2601913" y="1054100"/>
                <a:ext cx="581025" cy="34925"/>
              </a:xfrm>
              <a:custGeom>
                <a:avLst/>
                <a:gdLst>
                  <a:gd name="T0" fmla="*/ 352 w 366"/>
                  <a:gd name="T1" fmla="*/ 0 h 22"/>
                  <a:gd name="T2" fmla="*/ 14 w 366"/>
                  <a:gd name="T3" fmla="*/ 0 h 22"/>
                  <a:gd name="T4" fmla="*/ 14 w 366"/>
                  <a:gd name="T5" fmla="*/ 0 h 22"/>
                  <a:gd name="T6" fmla="*/ 8 w 366"/>
                  <a:gd name="T7" fmla="*/ 0 h 22"/>
                  <a:gd name="T8" fmla="*/ 4 w 366"/>
                  <a:gd name="T9" fmla="*/ 2 h 22"/>
                  <a:gd name="T10" fmla="*/ 0 w 366"/>
                  <a:gd name="T11" fmla="*/ 6 h 22"/>
                  <a:gd name="T12" fmla="*/ 0 w 366"/>
                  <a:gd name="T13" fmla="*/ 10 h 22"/>
                  <a:gd name="T14" fmla="*/ 0 w 366"/>
                  <a:gd name="T15" fmla="*/ 12 h 22"/>
                  <a:gd name="T16" fmla="*/ 0 w 366"/>
                  <a:gd name="T17" fmla="*/ 12 h 22"/>
                  <a:gd name="T18" fmla="*/ 0 w 366"/>
                  <a:gd name="T19" fmla="*/ 16 h 22"/>
                  <a:gd name="T20" fmla="*/ 4 w 366"/>
                  <a:gd name="T21" fmla="*/ 20 h 22"/>
                  <a:gd name="T22" fmla="*/ 8 w 366"/>
                  <a:gd name="T23" fmla="*/ 22 h 22"/>
                  <a:gd name="T24" fmla="*/ 14 w 366"/>
                  <a:gd name="T25" fmla="*/ 22 h 22"/>
                  <a:gd name="T26" fmla="*/ 352 w 366"/>
                  <a:gd name="T27" fmla="*/ 22 h 22"/>
                  <a:gd name="T28" fmla="*/ 352 w 366"/>
                  <a:gd name="T29" fmla="*/ 22 h 22"/>
                  <a:gd name="T30" fmla="*/ 358 w 366"/>
                  <a:gd name="T31" fmla="*/ 22 h 22"/>
                  <a:gd name="T32" fmla="*/ 362 w 366"/>
                  <a:gd name="T33" fmla="*/ 20 h 22"/>
                  <a:gd name="T34" fmla="*/ 366 w 366"/>
                  <a:gd name="T35" fmla="*/ 16 h 22"/>
                  <a:gd name="T36" fmla="*/ 366 w 366"/>
                  <a:gd name="T37" fmla="*/ 12 h 22"/>
                  <a:gd name="T38" fmla="*/ 366 w 366"/>
                  <a:gd name="T39" fmla="*/ 10 h 22"/>
                  <a:gd name="T40" fmla="*/ 366 w 366"/>
                  <a:gd name="T41" fmla="*/ 10 h 22"/>
                  <a:gd name="T42" fmla="*/ 366 w 366"/>
                  <a:gd name="T43" fmla="*/ 6 h 22"/>
                  <a:gd name="T44" fmla="*/ 362 w 366"/>
                  <a:gd name="T45" fmla="*/ 2 h 22"/>
                  <a:gd name="T46" fmla="*/ 358 w 366"/>
                  <a:gd name="T47" fmla="*/ 0 h 22"/>
                  <a:gd name="T48" fmla="*/ 352 w 366"/>
                  <a:gd name="T49" fmla="*/ 0 h 22"/>
                  <a:gd name="T50" fmla="*/ 352 w 36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6" h="22">
                    <a:moveTo>
                      <a:pt x="352" y="0"/>
                    </a:moveTo>
                    <a:lnTo>
                      <a:pt x="14" y="0"/>
                    </a:lnTo>
                    <a:lnTo>
                      <a:pt x="14" y="0"/>
                    </a:lnTo>
                    <a:lnTo>
                      <a:pt x="8" y="0"/>
                    </a:lnTo>
                    <a:lnTo>
                      <a:pt x="4" y="2"/>
                    </a:lnTo>
                    <a:lnTo>
                      <a:pt x="0" y="6"/>
                    </a:lnTo>
                    <a:lnTo>
                      <a:pt x="0" y="10"/>
                    </a:lnTo>
                    <a:lnTo>
                      <a:pt x="0" y="12"/>
                    </a:lnTo>
                    <a:lnTo>
                      <a:pt x="0" y="12"/>
                    </a:lnTo>
                    <a:lnTo>
                      <a:pt x="0" y="16"/>
                    </a:lnTo>
                    <a:lnTo>
                      <a:pt x="4" y="20"/>
                    </a:lnTo>
                    <a:lnTo>
                      <a:pt x="8" y="22"/>
                    </a:lnTo>
                    <a:lnTo>
                      <a:pt x="14" y="22"/>
                    </a:lnTo>
                    <a:lnTo>
                      <a:pt x="352" y="22"/>
                    </a:lnTo>
                    <a:lnTo>
                      <a:pt x="352" y="22"/>
                    </a:lnTo>
                    <a:lnTo>
                      <a:pt x="358" y="22"/>
                    </a:lnTo>
                    <a:lnTo>
                      <a:pt x="362" y="20"/>
                    </a:lnTo>
                    <a:lnTo>
                      <a:pt x="366" y="16"/>
                    </a:lnTo>
                    <a:lnTo>
                      <a:pt x="366" y="12"/>
                    </a:lnTo>
                    <a:lnTo>
                      <a:pt x="366" y="10"/>
                    </a:lnTo>
                    <a:lnTo>
                      <a:pt x="366" y="10"/>
                    </a:lnTo>
                    <a:lnTo>
                      <a:pt x="366" y="6"/>
                    </a:lnTo>
                    <a:lnTo>
                      <a:pt x="362" y="2"/>
                    </a:lnTo>
                    <a:lnTo>
                      <a:pt x="358" y="0"/>
                    </a:lnTo>
                    <a:lnTo>
                      <a:pt x="352" y="0"/>
                    </a:lnTo>
                    <a:lnTo>
                      <a:pt x="3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
              <p:cNvSpPr>
                <a:spLocks noEditPoints="1"/>
              </p:cNvSpPr>
              <p:nvPr/>
            </p:nvSpPr>
            <p:spPr bwMode="auto">
              <a:xfrm>
                <a:off x="2687638" y="752475"/>
                <a:ext cx="409575" cy="206375"/>
              </a:xfrm>
              <a:custGeom>
                <a:avLst/>
                <a:gdLst>
                  <a:gd name="T0" fmla="*/ 118 w 258"/>
                  <a:gd name="T1" fmla="*/ 0 h 130"/>
                  <a:gd name="T2" fmla="*/ 112 w 258"/>
                  <a:gd name="T3" fmla="*/ 2 h 130"/>
                  <a:gd name="T4" fmla="*/ 104 w 258"/>
                  <a:gd name="T5" fmla="*/ 8 h 130"/>
                  <a:gd name="T6" fmla="*/ 104 w 258"/>
                  <a:gd name="T7" fmla="*/ 116 h 130"/>
                  <a:gd name="T8" fmla="*/ 104 w 258"/>
                  <a:gd name="T9" fmla="*/ 122 h 130"/>
                  <a:gd name="T10" fmla="*/ 112 w 258"/>
                  <a:gd name="T11" fmla="*/ 128 h 130"/>
                  <a:gd name="T12" fmla="*/ 140 w 258"/>
                  <a:gd name="T13" fmla="*/ 130 h 130"/>
                  <a:gd name="T14" fmla="*/ 146 w 258"/>
                  <a:gd name="T15" fmla="*/ 128 h 130"/>
                  <a:gd name="T16" fmla="*/ 154 w 258"/>
                  <a:gd name="T17" fmla="*/ 122 h 130"/>
                  <a:gd name="T18" fmla="*/ 154 w 258"/>
                  <a:gd name="T19" fmla="*/ 14 h 130"/>
                  <a:gd name="T20" fmla="*/ 154 w 258"/>
                  <a:gd name="T21" fmla="*/ 8 h 130"/>
                  <a:gd name="T22" fmla="*/ 146 w 258"/>
                  <a:gd name="T23" fmla="*/ 2 h 130"/>
                  <a:gd name="T24" fmla="*/ 140 w 258"/>
                  <a:gd name="T25" fmla="*/ 0 h 130"/>
                  <a:gd name="T26" fmla="*/ 14 w 258"/>
                  <a:gd name="T27" fmla="*/ 0 h 130"/>
                  <a:gd name="T28" fmla="*/ 8 w 258"/>
                  <a:gd name="T29" fmla="*/ 2 h 130"/>
                  <a:gd name="T30" fmla="*/ 2 w 258"/>
                  <a:gd name="T31" fmla="*/ 8 h 130"/>
                  <a:gd name="T32" fmla="*/ 0 w 258"/>
                  <a:gd name="T33" fmla="*/ 116 h 130"/>
                  <a:gd name="T34" fmla="*/ 2 w 258"/>
                  <a:gd name="T35" fmla="*/ 122 h 130"/>
                  <a:gd name="T36" fmla="*/ 8 w 258"/>
                  <a:gd name="T37" fmla="*/ 128 h 130"/>
                  <a:gd name="T38" fmla="*/ 38 w 258"/>
                  <a:gd name="T39" fmla="*/ 130 h 130"/>
                  <a:gd name="T40" fmla="*/ 42 w 258"/>
                  <a:gd name="T41" fmla="*/ 128 h 130"/>
                  <a:gd name="T42" fmla="*/ 50 w 258"/>
                  <a:gd name="T43" fmla="*/ 122 h 130"/>
                  <a:gd name="T44" fmla="*/ 52 w 258"/>
                  <a:gd name="T45" fmla="*/ 14 h 130"/>
                  <a:gd name="T46" fmla="*/ 50 w 258"/>
                  <a:gd name="T47" fmla="*/ 8 h 130"/>
                  <a:gd name="T48" fmla="*/ 42 w 258"/>
                  <a:gd name="T49" fmla="*/ 2 h 130"/>
                  <a:gd name="T50" fmla="*/ 38 w 258"/>
                  <a:gd name="T51" fmla="*/ 0 h 130"/>
                  <a:gd name="T52" fmla="*/ 220 w 258"/>
                  <a:gd name="T53" fmla="*/ 0 h 130"/>
                  <a:gd name="T54" fmla="*/ 216 w 258"/>
                  <a:gd name="T55" fmla="*/ 2 h 130"/>
                  <a:gd name="T56" fmla="*/ 208 w 258"/>
                  <a:gd name="T57" fmla="*/ 8 h 130"/>
                  <a:gd name="T58" fmla="*/ 206 w 258"/>
                  <a:gd name="T59" fmla="*/ 116 h 130"/>
                  <a:gd name="T60" fmla="*/ 208 w 258"/>
                  <a:gd name="T61" fmla="*/ 122 h 130"/>
                  <a:gd name="T62" fmla="*/ 216 w 258"/>
                  <a:gd name="T63" fmla="*/ 128 h 130"/>
                  <a:gd name="T64" fmla="*/ 244 w 258"/>
                  <a:gd name="T65" fmla="*/ 130 h 130"/>
                  <a:gd name="T66" fmla="*/ 250 w 258"/>
                  <a:gd name="T67" fmla="*/ 128 h 130"/>
                  <a:gd name="T68" fmla="*/ 256 w 258"/>
                  <a:gd name="T69" fmla="*/ 122 h 130"/>
                  <a:gd name="T70" fmla="*/ 258 w 258"/>
                  <a:gd name="T71" fmla="*/ 14 h 130"/>
                  <a:gd name="T72" fmla="*/ 256 w 258"/>
                  <a:gd name="T73" fmla="*/ 8 h 130"/>
                  <a:gd name="T74" fmla="*/ 250 w 258"/>
                  <a:gd name="T75" fmla="*/ 2 h 130"/>
                  <a:gd name="T76" fmla="*/ 244 w 258"/>
                  <a:gd name="T7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 h="130">
                    <a:moveTo>
                      <a:pt x="140" y="0"/>
                    </a:moveTo>
                    <a:lnTo>
                      <a:pt x="118" y="0"/>
                    </a:lnTo>
                    <a:lnTo>
                      <a:pt x="118" y="0"/>
                    </a:lnTo>
                    <a:lnTo>
                      <a:pt x="112" y="2"/>
                    </a:lnTo>
                    <a:lnTo>
                      <a:pt x="108" y="4"/>
                    </a:lnTo>
                    <a:lnTo>
                      <a:pt x="104" y="8"/>
                    </a:lnTo>
                    <a:lnTo>
                      <a:pt x="104" y="14"/>
                    </a:lnTo>
                    <a:lnTo>
                      <a:pt x="104" y="116"/>
                    </a:lnTo>
                    <a:lnTo>
                      <a:pt x="104" y="116"/>
                    </a:lnTo>
                    <a:lnTo>
                      <a:pt x="104" y="122"/>
                    </a:lnTo>
                    <a:lnTo>
                      <a:pt x="108" y="126"/>
                    </a:lnTo>
                    <a:lnTo>
                      <a:pt x="112" y="128"/>
                    </a:lnTo>
                    <a:lnTo>
                      <a:pt x="118" y="130"/>
                    </a:lnTo>
                    <a:lnTo>
                      <a:pt x="140" y="130"/>
                    </a:lnTo>
                    <a:lnTo>
                      <a:pt x="140" y="130"/>
                    </a:lnTo>
                    <a:lnTo>
                      <a:pt x="146" y="128"/>
                    </a:lnTo>
                    <a:lnTo>
                      <a:pt x="150" y="126"/>
                    </a:lnTo>
                    <a:lnTo>
                      <a:pt x="154" y="122"/>
                    </a:lnTo>
                    <a:lnTo>
                      <a:pt x="154" y="116"/>
                    </a:lnTo>
                    <a:lnTo>
                      <a:pt x="154" y="14"/>
                    </a:lnTo>
                    <a:lnTo>
                      <a:pt x="154" y="14"/>
                    </a:lnTo>
                    <a:lnTo>
                      <a:pt x="154" y="8"/>
                    </a:lnTo>
                    <a:lnTo>
                      <a:pt x="150" y="4"/>
                    </a:lnTo>
                    <a:lnTo>
                      <a:pt x="146" y="2"/>
                    </a:lnTo>
                    <a:lnTo>
                      <a:pt x="140" y="0"/>
                    </a:lnTo>
                    <a:lnTo>
                      <a:pt x="140" y="0"/>
                    </a:lnTo>
                    <a:close/>
                    <a:moveTo>
                      <a:pt x="38" y="0"/>
                    </a:moveTo>
                    <a:lnTo>
                      <a:pt x="14" y="0"/>
                    </a:lnTo>
                    <a:lnTo>
                      <a:pt x="14" y="0"/>
                    </a:lnTo>
                    <a:lnTo>
                      <a:pt x="8" y="2"/>
                    </a:lnTo>
                    <a:lnTo>
                      <a:pt x="4" y="4"/>
                    </a:lnTo>
                    <a:lnTo>
                      <a:pt x="2" y="8"/>
                    </a:lnTo>
                    <a:lnTo>
                      <a:pt x="0" y="14"/>
                    </a:lnTo>
                    <a:lnTo>
                      <a:pt x="0" y="116"/>
                    </a:lnTo>
                    <a:lnTo>
                      <a:pt x="0" y="116"/>
                    </a:lnTo>
                    <a:lnTo>
                      <a:pt x="2" y="122"/>
                    </a:lnTo>
                    <a:lnTo>
                      <a:pt x="4" y="126"/>
                    </a:lnTo>
                    <a:lnTo>
                      <a:pt x="8" y="128"/>
                    </a:lnTo>
                    <a:lnTo>
                      <a:pt x="14" y="130"/>
                    </a:lnTo>
                    <a:lnTo>
                      <a:pt x="38" y="130"/>
                    </a:lnTo>
                    <a:lnTo>
                      <a:pt x="38" y="130"/>
                    </a:lnTo>
                    <a:lnTo>
                      <a:pt x="42" y="128"/>
                    </a:lnTo>
                    <a:lnTo>
                      <a:pt x="48" y="126"/>
                    </a:lnTo>
                    <a:lnTo>
                      <a:pt x="50" y="122"/>
                    </a:lnTo>
                    <a:lnTo>
                      <a:pt x="52" y="116"/>
                    </a:lnTo>
                    <a:lnTo>
                      <a:pt x="52" y="14"/>
                    </a:lnTo>
                    <a:lnTo>
                      <a:pt x="52" y="14"/>
                    </a:lnTo>
                    <a:lnTo>
                      <a:pt x="50" y="8"/>
                    </a:lnTo>
                    <a:lnTo>
                      <a:pt x="48" y="4"/>
                    </a:lnTo>
                    <a:lnTo>
                      <a:pt x="42" y="2"/>
                    </a:lnTo>
                    <a:lnTo>
                      <a:pt x="38" y="0"/>
                    </a:lnTo>
                    <a:lnTo>
                      <a:pt x="38" y="0"/>
                    </a:lnTo>
                    <a:close/>
                    <a:moveTo>
                      <a:pt x="244" y="0"/>
                    </a:moveTo>
                    <a:lnTo>
                      <a:pt x="220" y="0"/>
                    </a:lnTo>
                    <a:lnTo>
                      <a:pt x="220" y="0"/>
                    </a:lnTo>
                    <a:lnTo>
                      <a:pt x="216" y="2"/>
                    </a:lnTo>
                    <a:lnTo>
                      <a:pt x="210" y="4"/>
                    </a:lnTo>
                    <a:lnTo>
                      <a:pt x="208" y="8"/>
                    </a:lnTo>
                    <a:lnTo>
                      <a:pt x="206" y="14"/>
                    </a:lnTo>
                    <a:lnTo>
                      <a:pt x="206" y="116"/>
                    </a:lnTo>
                    <a:lnTo>
                      <a:pt x="206" y="116"/>
                    </a:lnTo>
                    <a:lnTo>
                      <a:pt x="208" y="122"/>
                    </a:lnTo>
                    <a:lnTo>
                      <a:pt x="210" y="126"/>
                    </a:lnTo>
                    <a:lnTo>
                      <a:pt x="216" y="128"/>
                    </a:lnTo>
                    <a:lnTo>
                      <a:pt x="220" y="130"/>
                    </a:lnTo>
                    <a:lnTo>
                      <a:pt x="244" y="130"/>
                    </a:lnTo>
                    <a:lnTo>
                      <a:pt x="244" y="130"/>
                    </a:lnTo>
                    <a:lnTo>
                      <a:pt x="250" y="128"/>
                    </a:lnTo>
                    <a:lnTo>
                      <a:pt x="254" y="126"/>
                    </a:lnTo>
                    <a:lnTo>
                      <a:pt x="256" y="122"/>
                    </a:lnTo>
                    <a:lnTo>
                      <a:pt x="258" y="116"/>
                    </a:lnTo>
                    <a:lnTo>
                      <a:pt x="258" y="14"/>
                    </a:lnTo>
                    <a:lnTo>
                      <a:pt x="258" y="14"/>
                    </a:lnTo>
                    <a:lnTo>
                      <a:pt x="256" y="8"/>
                    </a:lnTo>
                    <a:lnTo>
                      <a:pt x="254" y="4"/>
                    </a:lnTo>
                    <a:lnTo>
                      <a:pt x="250" y="2"/>
                    </a:lnTo>
                    <a:lnTo>
                      <a:pt x="244" y="0"/>
                    </a:lnTo>
                    <a:lnTo>
                      <a:pt x="2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3"/>
              <p:cNvSpPr>
                <a:spLocks/>
              </p:cNvSpPr>
              <p:nvPr/>
            </p:nvSpPr>
            <p:spPr bwMode="auto">
              <a:xfrm>
                <a:off x="2601913" y="584200"/>
                <a:ext cx="581025" cy="136525"/>
              </a:xfrm>
              <a:custGeom>
                <a:avLst/>
                <a:gdLst>
                  <a:gd name="T0" fmla="*/ 358 w 366"/>
                  <a:gd name="T1" fmla="*/ 66 h 86"/>
                  <a:gd name="T2" fmla="*/ 186 w 366"/>
                  <a:gd name="T3" fmla="*/ 0 h 86"/>
                  <a:gd name="T4" fmla="*/ 186 w 366"/>
                  <a:gd name="T5" fmla="*/ 0 h 86"/>
                  <a:gd name="T6" fmla="*/ 180 w 366"/>
                  <a:gd name="T7" fmla="*/ 0 h 86"/>
                  <a:gd name="T8" fmla="*/ 8 w 366"/>
                  <a:gd name="T9" fmla="*/ 66 h 86"/>
                  <a:gd name="T10" fmla="*/ 8 w 366"/>
                  <a:gd name="T11" fmla="*/ 66 h 86"/>
                  <a:gd name="T12" fmla="*/ 4 w 366"/>
                  <a:gd name="T13" fmla="*/ 68 h 86"/>
                  <a:gd name="T14" fmla="*/ 2 w 366"/>
                  <a:gd name="T15" fmla="*/ 70 h 86"/>
                  <a:gd name="T16" fmla="*/ 0 w 366"/>
                  <a:gd name="T17" fmla="*/ 74 h 86"/>
                  <a:gd name="T18" fmla="*/ 0 w 366"/>
                  <a:gd name="T19" fmla="*/ 78 h 86"/>
                  <a:gd name="T20" fmla="*/ 0 w 366"/>
                  <a:gd name="T21" fmla="*/ 78 h 86"/>
                  <a:gd name="T22" fmla="*/ 2 w 366"/>
                  <a:gd name="T23" fmla="*/ 80 h 86"/>
                  <a:gd name="T24" fmla="*/ 4 w 366"/>
                  <a:gd name="T25" fmla="*/ 82 h 86"/>
                  <a:gd name="T26" fmla="*/ 6 w 366"/>
                  <a:gd name="T27" fmla="*/ 84 h 86"/>
                  <a:gd name="T28" fmla="*/ 10 w 366"/>
                  <a:gd name="T29" fmla="*/ 86 h 86"/>
                  <a:gd name="T30" fmla="*/ 356 w 366"/>
                  <a:gd name="T31" fmla="*/ 86 h 86"/>
                  <a:gd name="T32" fmla="*/ 356 w 366"/>
                  <a:gd name="T33" fmla="*/ 86 h 86"/>
                  <a:gd name="T34" fmla="*/ 360 w 366"/>
                  <a:gd name="T35" fmla="*/ 84 h 86"/>
                  <a:gd name="T36" fmla="*/ 362 w 366"/>
                  <a:gd name="T37" fmla="*/ 82 h 86"/>
                  <a:gd name="T38" fmla="*/ 364 w 366"/>
                  <a:gd name="T39" fmla="*/ 80 h 86"/>
                  <a:gd name="T40" fmla="*/ 366 w 366"/>
                  <a:gd name="T41" fmla="*/ 78 h 86"/>
                  <a:gd name="T42" fmla="*/ 366 w 366"/>
                  <a:gd name="T43" fmla="*/ 78 h 86"/>
                  <a:gd name="T44" fmla="*/ 366 w 366"/>
                  <a:gd name="T45" fmla="*/ 74 h 86"/>
                  <a:gd name="T46" fmla="*/ 364 w 366"/>
                  <a:gd name="T47" fmla="*/ 70 h 86"/>
                  <a:gd name="T48" fmla="*/ 362 w 366"/>
                  <a:gd name="T49" fmla="*/ 68 h 86"/>
                  <a:gd name="T50" fmla="*/ 358 w 366"/>
                  <a:gd name="T51" fmla="*/ 66 h 86"/>
                  <a:gd name="T52" fmla="*/ 358 w 366"/>
                  <a:gd name="T53"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6" h="86">
                    <a:moveTo>
                      <a:pt x="358" y="66"/>
                    </a:moveTo>
                    <a:lnTo>
                      <a:pt x="186" y="0"/>
                    </a:lnTo>
                    <a:lnTo>
                      <a:pt x="186" y="0"/>
                    </a:lnTo>
                    <a:lnTo>
                      <a:pt x="180" y="0"/>
                    </a:lnTo>
                    <a:lnTo>
                      <a:pt x="8" y="66"/>
                    </a:lnTo>
                    <a:lnTo>
                      <a:pt x="8" y="66"/>
                    </a:lnTo>
                    <a:lnTo>
                      <a:pt x="4" y="68"/>
                    </a:lnTo>
                    <a:lnTo>
                      <a:pt x="2" y="70"/>
                    </a:lnTo>
                    <a:lnTo>
                      <a:pt x="0" y="74"/>
                    </a:lnTo>
                    <a:lnTo>
                      <a:pt x="0" y="78"/>
                    </a:lnTo>
                    <a:lnTo>
                      <a:pt x="0" y="78"/>
                    </a:lnTo>
                    <a:lnTo>
                      <a:pt x="2" y="80"/>
                    </a:lnTo>
                    <a:lnTo>
                      <a:pt x="4" y="82"/>
                    </a:lnTo>
                    <a:lnTo>
                      <a:pt x="6" y="84"/>
                    </a:lnTo>
                    <a:lnTo>
                      <a:pt x="10" y="86"/>
                    </a:lnTo>
                    <a:lnTo>
                      <a:pt x="356" y="86"/>
                    </a:lnTo>
                    <a:lnTo>
                      <a:pt x="356" y="86"/>
                    </a:lnTo>
                    <a:lnTo>
                      <a:pt x="360" y="84"/>
                    </a:lnTo>
                    <a:lnTo>
                      <a:pt x="362" y="82"/>
                    </a:lnTo>
                    <a:lnTo>
                      <a:pt x="364" y="80"/>
                    </a:lnTo>
                    <a:lnTo>
                      <a:pt x="366" y="78"/>
                    </a:lnTo>
                    <a:lnTo>
                      <a:pt x="366" y="78"/>
                    </a:lnTo>
                    <a:lnTo>
                      <a:pt x="366" y="74"/>
                    </a:lnTo>
                    <a:lnTo>
                      <a:pt x="364" y="70"/>
                    </a:lnTo>
                    <a:lnTo>
                      <a:pt x="362" y="68"/>
                    </a:lnTo>
                    <a:lnTo>
                      <a:pt x="358" y="66"/>
                    </a:lnTo>
                    <a:lnTo>
                      <a:pt x="35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84"/>
              <p:cNvSpPr>
                <a:spLocks/>
              </p:cNvSpPr>
              <p:nvPr/>
            </p:nvSpPr>
            <p:spPr bwMode="auto">
              <a:xfrm>
                <a:off x="2630488" y="987425"/>
                <a:ext cx="523875" cy="38100"/>
              </a:xfrm>
              <a:custGeom>
                <a:avLst/>
                <a:gdLst>
                  <a:gd name="T0" fmla="*/ 330 w 330"/>
                  <a:gd name="T1" fmla="*/ 12 h 24"/>
                  <a:gd name="T2" fmla="*/ 330 w 330"/>
                  <a:gd name="T3" fmla="*/ 12 h 24"/>
                  <a:gd name="T4" fmla="*/ 330 w 330"/>
                  <a:gd name="T5" fmla="*/ 12 h 24"/>
                  <a:gd name="T6" fmla="*/ 330 w 330"/>
                  <a:gd name="T7" fmla="*/ 18 h 24"/>
                  <a:gd name="T8" fmla="*/ 326 w 330"/>
                  <a:gd name="T9" fmla="*/ 20 h 24"/>
                  <a:gd name="T10" fmla="*/ 322 w 330"/>
                  <a:gd name="T11" fmla="*/ 24 h 24"/>
                  <a:gd name="T12" fmla="*/ 316 w 330"/>
                  <a:gd name="T13" fmla="*/ 24 h 24"/>
                  <a:gd name="T14" fmla="*/ 14 w 330"/>
                  <a:gd name="T15" fmla="*/ 24 h 24"/>
                  <a:gd name="T16" fmla="*/ 14 w 330"/>
                  <a:gd name="T17" fmla="*/ 24 h 24"/>
                  <a:gd name="T18" fmla="*/ 8 w 330"/>
                  <a:gd name="T19" fmla="*/ 24 h 24"/>
                  <a:gd name="T20" fmla="*/ 4 w 330"/>
                  <a:gd name="T21" fmla="*/ 20 h 24"/>
                  <a:gd name="T22" fmla="*/ 0 w 330"/>
                  <a:gd name="T23" fmla="*/ 18 h 24"/>
                  <a:gd name="T24" fmla="*/ 0 w 330"/>
                  <a:gd name="T25" fmla="*/ 12 h 24"/>
                  <a:gd name="T26" fmla="*/ 0 w 330"/>
                  <a:gd name="T27" fmla="*/ 12 h 24"/>
                  <a:gd name="T28" fmla="*/ 0 w 330"/>
                  <a:gd name="T29" fmla="*/ 12 h 24"/>
                  <a:gd name="T30" fmla="*/ 0 w 330"/>
                  <a:gd name="T31" fmla="*/ 8 h 24"/>
                  <a:gd name="T32" fmla="*/ 4 w 330"/>
                  <a:gd name="T33" fmla="*/ 4 h 24"/>
                  <a:gd name="T34" fmla="*/ 8 w 330"/>
                  <a:gd name="T35" fmla="*/ 2 h 24"/>
                  <a:gd name="T36" fmla="*/ 14 w 330"/>
                  <a:gd name="T37" fmla="*/ 0 h 24"/>
                  <a:gd name="T38" fmla="*/ 316 w 330"/>
                  <a:gd name="T39" fmla="*/ 0 h 24"/>
                  <a:gd name="T40" fmla="*/ 316 w 330"/>
                  <a:gd name="T41" fmla="*/ 0 h 24"/>
                  <a:gd name="T42" fmla="*/ 322 w 330"/>
                  <a:gd name="T43" fmla="*/ 2 h 24"/>
                  <a:gd name="T44" fmla="*/ 326 w 330"/>
                  <a:gd name="T45" fmla="*/ 4 h 24"/>
                  <a:gd name="T46" fmla="*/ 330 w 330"/>
                  <a:gd name="T47" fmla="*/ 8 h 24"/>
                  <a:gd name="T48" fmla="*/ 330 w 330"/>
                  <a:gd name="T49" fmla="*/ 12 h 24"/>
                  <a:gd name="T50" fmla="*/ 330 w 330"/>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0" h="24">
                    <a:moveTo>
                      <a:pt x="330" y="12"/>
                    </a:moveTo>
                    <a:lnTo>
                      <a:pt x="330" y="12"/>
                    </a:lnTo>
                    <a:lnTo>
                      <a:pt x="330" y="12"/>
                    </a:lnTo>
                    <a:lnTo>
                      <a:pt x="330" y="18"/>
                    </a:lnTo>
                    <a:lnTo>
                      <a:pt x="326" y="20"/>
                    </a:lnTo>
                    <a:lnTo>
                      <a:pt x="322" y="24"/>
                    </a:lnTo>
                    <a:lnTo>
                      <a:pt x="316" y="24"/>
                    </a:lnTo>
                    <a:lnTo>
                      <a:pt x="14" y="24"/>
                    </a:lnTo>
                    <a:lnTo>
                      <a:pt x="14" y="24"/>
                    </a:lnTo>
                    <a:lnTo>
                      <a:pt x="8" y="24"/>
                    </a:lnTo>
                    <a:lnTo>
                      <a:pt x="4" y="20"/>
                    </a:lnTo>
                    <a:lnTo>
                      <a:pt x="0" y="18"/>
                    </a:lnTo>
                    <a:lnTo>
                      <a:pt x="0" y="12"/>
                    </a:lnTo>
                    <a:lnTo>
                      <a:pt x="0" y="12"/>
                    </a:lnTo>
                    <a:lnTo>
                      <a:pt x="0" y="12"/>
                    </a:lnTo>
                    <a:lnTo>
                      <a:pt x="0" y="8"/>
                    </a:lnTo>
                    <a:lnTo>
                      <a:pt x="4" y="4"/>
                    </a:lnTo>
                    <a:lnTo>
                      <a:pt x="8" y="2"/>
                    </a:lnTo>
                    <a:lnTo>
                      <a:pt x="14" y="0"/>
                    </a:lnTo>
                    <a:lnTo>
                      <a:pt x="316" y="0"/>
                    </a:lnTo>
                    <a:lnTo>
                      <a:pt x="316" y="0"/>
                    </a:lnTo>
                    <a:lnTo>
                      <a:pt x="322" y="2"/>
                    </a:lnTo>
                    <a:lnTo>
                      <a:pt x="326" y="4"/>
                    </a:lnTo>
                    <a:lnTo>
                      <a:pt x="330" y="8"/>
                    </a:lnTo>
                    <a:lnTo>
                      <a:pt x="330" y="12"/>
                    </a:lnTo>
                    <a:lnTo>
                      <a:pt x="33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pic>
        <p:nvPicPr>
          <p:cNvPr id="52" name="Picture 77" descr="F:\Trabajos\Envato\Graphic River\Mica PPT\mountains.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652150" y="4131539"/>
            <a:ext cx="7839701" cy="1032499"/>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613822"/>
            <a:ext cx="57150" cy="2000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57150" cy="200025"/>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30"/>
          <p:cNvSpPr>
            <a:spLocks noChangeArrowheads="1"/>
          </p:cNvSpPr>
          <p:nvPr/>
        </p:nvSpPr>
        <p:spPr bwMode="auto">
          <a:xfrm>
            <a:off x="3718936" y="287449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060" name="Rectangle 31"/>
          <p:cNvSpPr>
            <a:spLocks noChangeArrowheads="1"/>
          </p:cNvSpPr>
          <p:nvPr/>
        </p:nvSpPr>
        <p:spPr bwMode="auto">
          <a:xfrm>
            <a:off x="3718936" y="3470139"/>
            <a:ext cx="8258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2" name="Rectangle 32"/>
          <p:cNvSpPr>
            <a:spLocks noChangeArrowheads="1"/>
          </p:cNvSpPr>
          <p:nvPr/>
        </p:nvSpPr>
        <p:spPr bwMode="auto">
          <a:xfrm>
            <a:off x="3718936" y="3870189"/>
            <a:ext cx="6655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3" name="Rectangle 33"/>
          <p:cNvSpPr>
            <a:spLocks noChangeArrowheads="1"/>
          </p:cNvSpPr>
          <p:nvPr/>
        </p:nvSpPr>
        <p:spPr bwMode="auto">
          <a:xfrm>
            <a:off x="3718936" y="45318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800" b="0" i="0" u="none" strike="noStrike" cap="none" normalizeH="0" baseline="0" smtClean="0">
              <a:ln>
                <a:noFill/>
              </a:ln>
              <a:solidFill>
                <a:schemeClr val="tx1"/>
              </a:solidFill>
              <a:effectLst/>
              <a:latin typeface="Arial" panose="020B0604020202020204" pitchFamily="34" charset="0"/>
            </a:endParaRPr>
          </a:p>
        </p:txBody>
      </p:sp>
      <p:pic>
        <p:nvPicPr>
          <p:cNvPr id="2" name="图片 1" descr="屏幕快照 2019-09-09 22.44.0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576" y="1347614"/>
            <a:ext cx="7524328" cy="750627"/>
          </a:xfrm>
          <a:prstGeom prst="rect">
            <a:avLst/>
          </a:prstGeom>
        </p:spPr>
      </p:pic>
      <p:pic>
        <p:nvPicPr>
          <p:cNvPr id="3" name="图片 2" descr="屏幕快照 2019-09-09 22.43.5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584" y="2139702"/>
            <a:ext cx="7344816" cy="2137950"/>
          </a:xfrm>
          <a:prstGeom prst="rect">
            <a:avLst/>
          </a:prstGeom>
        </p:spPr>
      </p:pic>
    </p:spTree>
    <p:extLst>
      <p:ext uri="{BB962C8B-B14F-4D97-AF65-F5344CB8AC3E}">
        <p14:creationId xmlns:p14="http://schemas.microsoft.com/office/powerpoint/2010/main" val="2584488718"/>
      </p:ext>
    </p:extLst>
  </p:cSld>
  <p:clrMapOvr>
    <a:masterClrMapping/>
  </p:clrMapOvr>
  <mc:AlternateContent xmlns:mc="http://schemas.openxmlformats.org/markup-compatibility/2006" xmlns:p14="http://schemas.microsoft.com/office/powerpoint/2010/main">
    <mc:Choice Requires="p14">
      <p:transition spd="slow" p14:dur="1600" advTm="11111">
        <p14:gallery dir="l"/>
      </p:transition>
    </mc:Choice>
    <mc:Fallback xmlns="">
      <p:transition spd="slow" advTm="11111">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2"/>
          <p:cNvSpPr txBox="1"/>
          <p:nvPr/>
        </p:nvSpPr>
        <p:spPr>
          <a:xfrm>
            <a:off x="1367730" y="250560"/>
            <a:ext cx="3445950" cy="430887"/>
          </a:xfrm>
          <a:prstGeom prst="rect">
            <a:avLst/>
          </a:prstGeom>
          <a:noFill/>
        </p:spPr>
        <p:txBody>
          <a:bodyPr wrap="none" rtlCol="0">
            <a:spAutoFit/>
          </a:bodyPr>
          <a:lstStyle/>
          <a:p>
            <a:r>
              <a:rPr lang="en-US" altLang="zh-CN" sz="2200" dirty="0">
                <a:solidFill>
                  <a:srgbClr val="292928"/>
                </a:solidFill>
              </a:rPr>
              <a:t>4</a:t>
            </a:r>
            <a:r>
              <a:rPr lang="en-US" altLang="zh-CN" sz="2200" b="1" dirty="0" smtClean="0">
                <a:solidFill>
                  <a:srgbClr val="292928"/>
                </a:solidFill>
              </a:rPr>
              <a:t>. The Role of Governments</a:t>
            </a:r>
            <a:endParaRPr lang="zh-CN" altLang="en-US" sz="2200" b="1" dirty="0">
              <a:solidFill>
                <a:srgbClr val="292928"/>
              </a:solidFill>
            </a:endParaRPr>
          </a:p>
        </p:txBody>
      </p:sp>
      <p:sp>
        <p:nvSpPr>
          <p:cNvPr id="36" name="矩形 35"/>
          <p:cNvSpPr/>
          <p:nvPr/>
        </p:nvSpPr>
        <p:spPr>
          <a:xfrm>
            <a:off x="1467064" y="758262"/>
            <a:ext cx="2577548" cy="338554"/>
          </a:xfrm>
          <a:prstGeom prst="rect">
            <a:avLst/>
          </a:prstGeom>
        </p:spPr>
        <p:txBody>
          <a:bodyPr wrap="none">
            <a:spAutoFit/>
          </a:bodyPr>
          <a:lstStyle/>
          <a:p>
            <a:r>
              <a:rPr lang="en-US" altLang="zh-CN" sz="1600" dirty="0" smtClean="0">
                <a:solidFill>
                  <a:srgbClr val="292928"/>
                </a:solidFill>
              </a:rPr>
              <a:t>4.3 Accompanying Measures</a:t>
            </a:r>
            <a:endParaRPr lang="en-US" altLang="zh-CN" sz="1600" dirty="0"/>
          </a:p>
        </p:txBody>
      </p:sp>
      <p:grpSp>
        <p:nvGrpSpPr>
          <p:cNvPr id="37" name="组合 36"/>
          <p:cNvGrpSpPr/>
          <p:nvPr/>
        </p:nvGrpSpPr>
        <p:grpSpPr>
          <a:xfrm>
            <a:off x="307722" y="211406"/>
            <a:ext cx="898158" cy="875400"/>
            <a:chOff x="4641550" y="1440594"/>
            <a:chExt cx="587801" cy="587801"/>
          </a:xfrm>
        </p:grpSpPr>
        <p:grpSp>
          <p:nvGrpSpPr>
            <p:cNvPr id="38" name="组合 37"/>
            <p:cNvGrpSpPr/>
            <p:nvPr/>
          </p:nvGrpSpPr>
          <p:grpSpPr>
            <a:xfrm>
              <a:off x="4641550" y="1440594"/>
              <a:ext cx="587801" cy="587801"/>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4795215" y="1597882"/>
              <a:ext cx="286520" cy="248944"/>
              <a:chOff x="2601913" y="584200"/>
              <a:chExt cx="581025" cy="504825"/>
            </a:xfrm>
            <a:solidFill>
              <a:schemeClr val="accent1"/>
            </a:solidFill>
          </p:grpSpPr>
          <p:sp>
            <p:nvSpPr>
              <p:cNvPr id="40" name="Freeform 21"/>
              <p:cNvSpPr>
                <a:spLocks/>
              </p:cNvSpPr>
              <p:nvPr/>
            </p:nvSpPr>
            <p:spPr bwMode="auto">
              <a:xfrm>
                <a:off x="2601913" y="1054100"/>
                <a:ext cx="581025" cy="34925"/>
              </a:xfrm>
              <a:custGeom>
                <a:avLst/>
                <a:gdLst>
                  <a:gd name="T0" fmla="*/ 352 w 366"/>
                  <a:gd name="T1" fmla="*/ 0 h 22"/>
                  <a:gd name="T2" fmla="*/ 14 w 366"/>
                  <a:gd name="T3" fmla="*/ 0 h 22"/>
                  <a:gd name="T4" fmla="*/ 14 w 366"/>
                  <a:gd name="T5" fmla="*/ 0 h 22"/>
                  <a:gd name="T6" fmla="*/ 8 w 366"/>
                  <a:gd name="T7" fmla="*/ 0 h 22"/>
                  <a:gd name="T8" fmla="*/ 4 w 366"/>
                  <a:gd name="T9" fmla="*/ 2 h 22"/>
                  <a:gd name="T10" fmla="*/ 0 w 366"/>
                  <a:gd name="T11" fmla="*/ 6 h 22"/>
                  <a:gd name="T12" fmla="*/ 0 w 366"/>
                  <a:gd name="T13" fmla="*/ 10 h 22"/>
                  <a:gd name="T14" fmla="*/ 0 w 366"/>
                  <a:gd name="T15" fmla="*/ 12 h 22"/>
                  <a:gd name="T16" fmla="*/ 0 w 366"/>
                  <a:gd name="T17" fmla="*/ 12 h 22"/>
                  <a:gd name="T18" fmla="*/ 0 w 366"/>
                  <a:gd name="T19" fmla="*/ 16 h 22"/>
                  <a:gd name="T20" fmla="*/ 4 w 366"/>
                  <a:gd name="T21" fmla="*/ 20 h 22"/>
                  <a:gd name="T22" fmla="*/ 8 w 366"/>
                  <a:gd name="T23" fmla="*/ 22 h 22"/>
                  <a:gd name="T24" fmla="*/ 14 w 366"/>
                  <a:gd name="T25" fmla="*/ 22 h 22"/>
                  <a:gd name="T26" fmla="*/ 352 w 366"/>
                  <a:gd name="T27" fmla="*/ 22 h 22"/>
                  <a:gd name="T28" fmla="*/ 352 w 366"/>
                  <a:gd name="T29" fmla="*/ 22 h 22"/>
                  <a:gd name="T30" fmla="*/ 358 w 366"/>
                  <a:gd name="T31" fmla="*/ 22 h 22"/>
                  <a:gd name="T32" fmla="*/ 362 w 366"/>
                  <a:gd name="T33" fmla="*/ 20 h 22"/>
                  <a:gd name="T34" fmla="*/ 366 w 366"/>
                  <a:gd name="T35" fmla="*/ 16 h 22"/>
                  <a:gd name="T36" fmla="*/ 366 w 366"/>
                  <a:gd name="T37" fmla="*/ 12 h 22"/>
                  <a:gd name="T38" fmla="*/ 366 w 366"/>
                  <a:gd name="T39" fmla="*/ 10 h 22"/>
                  <a:gd name="T40" fmla="*/ 366 w 366"/>
                  <a:gd name="T41" fmla="*/ 10 h 22"/>
                  <a:gd name="T42" fmla="*/ 366 w 366"/>
                  <a:gd name="T43" fmla="*/ 6 h 22"/>
                  <a:gd name="T44" fmla="*/ 362 w 366"/>
                  <a:gd name="T45" fmla="*/ 2 h 22"/>
                  <a:gd name="T46" fmla="*/ 358 w 366"/>
                  <a:gd name="T47" fmla="*/ 0 h 22"/>
                  <a:gd name="T48" fmla="*/ 352 w 366"/>
                  <a:gd name="T49" fmla="*/ 0 h 22"/>
                  <a:gd name="T50" fmla="*/ 352 w 36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6" h="22">
                    <a:moveTo>
                      <a:pt x="352" y="0"/>
                    </a:moveTo>
                    <a:lnTo>
                      <a:pt x="14" y="0"/>
                    </a:lnTo>
                    <a:lnTo>
                      <a:pt x="14" y="0"/>
                    </a:lnTo>
                    <a:lnTo>
                      <a:pt x="8" y="0"/>
                    </a:lnTo>
                    <a:lnTo>
                      <a:pt x="4" y="2"/>
                    </a:lnTo>
                    <a:lnTo>
                      <a:pt x="0" y="6"/>
                    </a:lnTo>
                    <a:lnTo>
                      <a:pt x="0" y="10"/>
                    </a:lnTo>
                    <a:lnTo>
                      <a:pt x="0" y="12"/>
                    </a:lnTo>
                    <a:lnTo>
                      <a:pt x="0" y="12"/>
                    </a:lnTo>
                    <a:lnTo>
                      <a:pt x="0" y="16"/>
                    </a:lnTo>
                    <a:lnTo>
                      <a:pt x="4" y="20"/>
                    </a:lnTo>
                    <a:lnTo>
                      <a:pt x="8" y="22"/>
                    </a:lnTo>
                    <a:lnTo>
                      <a:pt x="14" y="22"/>
                    </a:lnTo>
                    <a:lnTo>
                      <a:pt x="352" y="22"/>
                    </a:lnTo>
                    <a:lnTo>
                      <a:pt x="352" y="22"/>
                    </a:lnTo>
                    <a:lnTo>
                      <a:pt x="358" y="22"/>
                    </a:lnTo>
                    <a:lnTo>
                      <a:pt x="362" y="20"/>
                    </a:lnTo>
                    <a:lnTo>
                      <a:pt x="366" y="16"/>
                    </a:lnTo>
                    <a:lnTo>
                      <a:pt x="366" y="12"/>
                    </a:lnTo>
                    <a:lnTo>
                      <a:pt x="366" y="10"/>
                    </a:lnTo>
                    <a:lnTo>
                      <a:pt x="366" y="10"/>
                    </a:lnTo>
                    <a:lnTo>
                      <a:pt x="366" y="6"/>
                    </a:lnTo>
                    <a:lnTo>
                      <a:pt x="362" y="2"/>
                    </a:lnTo>
                    <a:lnTo>
                      <a:pt x="358" y="0"/>
                    </a:lnTo>
                    <a:lnTo>
                      <a:pt x="352" y="0"/>
                    </a:lnTo>
                    <a:lnTo>
                      <a:pt x="3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
              <p:cNvSpPr>
                <a:spLocks noEditPoints="1"/>
              </p:cNvSpPr>
              <p:nvPr/>
            </p:nvSpPr>
            <p:spPr bwMode="auto">
              <a:xfrm>
                <a:off x="2687638" y="752475"/>
                <a:ext cx="409575" cy="206375"/>
              </a:xfrm>
              <a:custGeom>
                <a:avLst/>
                <a:gdLst>
                  <a:gd name="T0" fmla="*/ 118 w 258"/>
                  <a:gd name="T1" fmla="*/ 0 h 130"/>
                  <a:gd name="T2" fmla="*/ 112 w 258"/>
                  <a:gd name="T3" fmla="*/ 2 h 130"/>
                  <a:gd name="T4" fmla="*/ 104 w 258"/>
                  <a:gd name="T5" fmla="*/ 8 h 130"/>
                  <a:gd name="T6" fmla="*/ 104 w 258"/>
                  <a:gd name="T7" fmla="*/ 116 h 130"/>
                  <a:gd name="T8" fmla="*/ 104 w 258"/>
                  <a:gd name="T9" fmla="*/ 122 h 130"/>
                  <a:gd name="T10" fmla="*/ 112 w 258"/>
                  <a:gd name="T11" fmla="*/ 128 h 130"/>
                  <a:gd name="T12" fmla="*/ 140 w 258"/>
                  <a:gd name="T13" fmla="*/ 130 h 130"/>
                  <a:gd name="T14" fmla="*/ 146 w 258"/>
                  <a:gd name="T15" fmla="*/ 128 h 130"/>
                  <a:gd name="T16" fmla="*/ 154 w 258"/>
                  <a:gd name="T17" fmla="*/ 122 h 130"/>
                  <a:gd name="T18" fmla="*/ 154 w 258"/>
                  <a:gd name="T19" fmla="*/ 14 h 130"/>
                  <a:gd name="T20" fmla="*/ 154 w 258"/>
                  <a:gd name="T21" fmla="*/ 8 h 130"/>
                  <a:gd name="T22" fmla="*/ 146 w 258"/>
                  <a:gd name="T23" fmla="*/ 2 h 130"/>
                  <a:gd name="T24" fmla="*/ 140 w 258"/>
                  <a:gd name="T25" fmla="*/ 0 h 130"/>
                  <a:gd name="T26" fmla="*/ 14 w 258"/>
                  <a:gd name="T27" fmla="*/ 0 h 130"/>
                  <a:gd name="T28" fmla="*/ 8 w 258"/>
                  <a:gd name="T29" fmla="*/ 2 h 130"/>
                  <a:gd name="T30" fmla="*/ 2 w 258"/>
                  <a:gd name="T31" fmla="*/ 8 h 130"/>
                  <a:gd name="T32" fmla="*/ 0 w 258"/>
                  <a:gd name="T33" fmla="*/ 116 h 130"/>
                  <a:gd name="T34" fmla="*/ 2 w 258"/>
                  <a:gd name="T35" fmla="*/ 122 h 130"/>
                  <a:gd name="T36" fmla="*/ 8 w 258"/>
                  <a:gd name="T37" fmla="*/ 128 h 130"/>
                  <a:gd name="T38" fmla="*/ 38 w 258"/>
                  <a:gd name="T39" fmla="*/ 130 h 130"/>
                  <a:gd name="T40" fmla="*/ 42 w 258"/>
                  <a:gd name="T41" fmla="*/ 128 h 130"/>
                  <a:gd name="T42" fmla="*/ 50 w 258"/>
                  <a:gd name="T43" fmla="*/ 122 h 130"/>
                  <a:gd name="T44" fmla="*/ 52 w 258"/>
                  <a:gd name="T45" fmla="*/ 14 h 130"/>
                  <a:gd name="T46" fmla="*/ 50 w 258"/>
                  <a:gd name="T47" fmla="*/ 8 h 130"/>
                  <a:gd name="T48" fmla="*/ 42 w 258"/>
                  <a:gd name="T49" fmla="*/ 2 h 130"/>
                  <a:gd name="T50" fmla="*/ 38 w 258"/>
                  <a:gd name="T51" fmla="*/ 0 h 130"/>
                  <a:gd name="T52" fmla="*/ 220 w 258"/>
                  <a:gd name="T53" fmla="*/ 0 h 130"/>
                  <a:gd name="T54" fmla="*/ 216 w 258"/>
                  <a:gd name="T55" fmla="*/ 2 h 130"/>
                  <a:gd name="T56" fmla="*/ 208 w 258"/>
                  <a:gd name="T57" fmla="*/ 8 h 130"/>
                  <a:gd name="T58" fmla="*/ 206 w 258"/>
                  <a:gd name="T59" fmla="*/ 116 h 130"/>
                  <a:gd name="T60" fmla="*/ 208 w 258"/>
                  <a:gd name="T61" fmla="*/ 122 h 130"/>
                  <a:gd name="T62" fmla="*/ 216 w 258"/>
                  <a:gd name="T63" fmla="*/ 128 h 130"/>
                  <a:gd name="T64" fmla="*/ 244 w 258"/>
                  <a:gd name="T65" fmla="*/ 130 h 130"/>
                  <a:gd name="T66" fmla="*/ 250 w 258"/>
                  <a:gd name="T67" fmla="*/ 128 h 130"/>
                  <a:gd name="T68" fmla="*/ 256 w 258"/>
                  <a:gd name="T69" fmla="*/ 122 h 130"/>
                  <a:gd name="T70" fmla="*/ 258 w 258"/>
                  <a:gd name="T71" fmla="*/ 14 h 130"/>
                  <a:gd name="T72" fmla="*/ 256 w 258"/>
                  <a:gd name="T73" fmla="*/ 8 h 130"/>
                  <a:gd name="T74" fmla="*/ 250 w 258"/>
                  <a:gd name="T75" fmla="*/ 2 h 130"/>
                  <a:gd name="T76" fmla="*/ 244 w 258"/>
                  <a:gd name="T7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 h="130">
                    <a:moveTo>
                      <a:pt x="140" y="0"/>
                    </a:moveTo>
                    <a:lnTo>
                      <a:pt x="118" y="0"/>
                    </a:lnTo>
                    <a:lnTo>
                      <a:pt x="118" y="0"/>
                    </a:lnTo>
                    <a:lnTo>
                      <a:pt x="112" y="2"/>
                    </a:lnTo>
                    <a:lnTo>
                      <a:pt x="108" y="4"/>
                    </a:lnTo>
                    <a:lnTo>
                      <a:pt x="104" y="8"/>
                    </a:lnTo>
                    <a:lnTo>
                      <a:pt x="104" y="14"/>
                    </a:lnTo>
                    <a:lnTo>
                      <a:pt x="104" y="116"/>
                    </a:lnTo>
                    <a:lnTo>
                      <a:pt x="104" y="116"/>
                    </a:lnTo>
                    <a:lnTo>
                      <a:pt x="104" y="122"/>
                    </a:lnTo>
                    <a:lnTo>
                      <a:pt x="108" y="126"/>
                    </a:lnTo>
                    <a:lnTo>
                      <a:pt x="112" y="128"/>
                    </a:lnTo>
                    <a:lnTo>
                      <a:pt x="118" y="130"/>
                    </a:lnTo>
                    <a:lnTo>
                      <a:pt x="140" y="130"/>
                    </a:lnTo>
                    <a:lnTo>
                      <a:pt x="140" y="130"/>
                    </a:lnTo>
                    <a:lnTo>
                      <a:pt x="146" y="128"/>
                    </a:lnTo>
                    <a:lnTo>
                      <a:pt x="150" y="126"/>
                    </a:lnTo>
                    <a:lnTo>
                      <a:pt x="154" y="122"/>
                    </a:lnTo>
                    <a:lnTo>
                      <a:pt x="154" y="116"/>
                    </a:lnTo>
                    <a:lnTo>
                      <a:pt x="154" y="14"/>
                    </a:lnTo>
                    <a:lnTo>
                      <a:pt x="154" y="14"/>
                    </a:lnTo>
                    <a:lnTo>
                      <a:pt x="154" y="8"/>
                    </a:lnTo>
                    <a:lnTo>
                      <a:pt x="150" y="4"/>
                    </a:lnTo>
                    <a:lnTo>
                      <a:pt x="146" y="2"/>
                    </a:lnTo>
                    <a:lnTo>
                      <a:pt x="140" y="0"/>
                    </a:lnTo>
                    <a:lnTo>
                      <a:pt x="140" y="0"/>
                    </a:lnTo>
                    <a:close/>
                    <a:moveTo>
                      <a:pt x="38" y="0"/>
                    </a:moveTo>
                    <a:lnTo>
                      <a:pt x="14" y="0"/>
                    </a:lnTo>
                    <a:lnTo>
                      <a:pt x="14" y="0"/>
                    </a:lnTo>
                    <a:lnTo>
                      <a:pt x="8" y="2"/>
                    </a:lnTo>
                    <a:lnTo>
                      <a:pt x="4" y="4"/>
                    </a:lnTo>
                    <a:lnTo>
                      <a:pt x="2" y="8"/>
                    </a:lnTo>
                    <a:lnTo>
                      <a:pt x="0" y="14"/>
                    </a:lnTo>
                    <a:lnTo>
                      <a:pt x="0" y="116"/>
                    </a:lnTo>
                    <a:lnTo>
                      <a:pt x="0" y="116"/>
                    </a:lnTo>
                    <a:lnTo>
                      <a:pt x="2" y="122"/>
                    </a:lnTo>
                    <a:lnTo>
                      <a:pt x="4" y="126"/>
                    </a:lnTo>
                    <a:lnTo>
                      <a:pt x="8" y="128"/>
                    </a:lnTo>
                    <a:lnTo>
                      <a:pt x="14" y="130"/>
                    </a:lnTo>
                    <a:lnTo>
                      <a:pt x="38" y="130"/>
                    </a:lnTo>
                    <a:lnTo>
                      <a:pt x="38" y="130"/>
                    </a:lnTo>
                    <a:lnTo>
                      <a:pt x="42" y="128"/>
                    </a:lnTo>
                    <a:lnTo>
                      <a:pt x="48" y="126"/>
                    </a:lnTo>
                    <a:lnTo>
                      <a:pt x="50" y="122"/>
                    </a:lnTo>
                    <a:lnTo>
                      <a:pt x="52" y="116"/>
                    </a:lnTo>
                    <a:lnTo>
                      <a:pt x="52" y="14"/>
                    </a:lnTo>
                    <a:lnTo>
                      <a:pt x="52" y="14"/>
                    </a:lnTo>
                    <a:lnTo>
                      <a:pt x="50" y="8"/>
                    </a:lnTo>
                    <a:lnTo>
                      <a:pt x="48" y="4"/>
                    </a:lnTo>
                    <a:lnTo>
                      <a:pt x="42" y="2"/>
                    </a:lnTo>
                    <a:lnTo>
                      <a:pt x="38" y="0"/>
                    </a:lnTo>
                    <a:lnTo>
                      <a:pt x="38" y="0"/>
                    </a:lnTo>
                    <a:close/>
                    <a:moveTo>
                      <a:pt x="244" y="0"/>
                    </a:moveTo>
                    <a:lnTo>
                      <a:pt x="220" y="0"/>
                    </a:lnTo>
                    <a:lnTo>
                      <a:pt x="220" y="0"/>
                    </a:lnTo>
                    <a:lnTo>
                      <a:pt x="216" y="2"/>
                    </a:lnTo>
                    <a:lnTo>
                      <a:pt x="210" y="4"/>
                    </a:lnTo>
                    <a:lnTo>
                      <a:pt x="208" y="8"/>
                    </a:lnTo>
                    <a:lnTo>
                      <a:pt x="206" y="14"/>
                    </a:lnTo>
                    <a:lnTo>
                      <a:pt x="206" y="116"/>
                    </a:lnTo>
                    <a:lnTo>
                      <a:pt x="206" y="116"/>
                    </a:lnTo>
                    <a:lnTo>
                      <a:pt x="208" y="122"/>
                    </a:lnTo>
                    <a:lnTo>
                      <a:pt x="210" y="126"/>
                    </a:lnTo>
                    <a:lnTo>
                      <a:pt x="216" y="128"/>
                    </a:lnTo>
                    <a:lnTo>
                      <a:pt x="220" y="130"/>
                    </a:lnTo>
                    <a:lnTo>
                      <a:pt x="244" y="130"/>
                    </a:lnTo>
                    <a:lnTo>
                      <a:pt x="244" y="130"/>
                    </a:lnTo>
                    <a:lnTo>
                      <a:pt x="250" y="128"/>
                    </a:lnTo>
                    <a:lnTo>
                      <a:pt x="254" y="126"/>
                    </a:lnTo>
                    <a:lnTo>
                      <a:pt x="256" y="122"/>
                    </a:lnTo>
                    <a:lnTo>
                      <a:pt x="258" y="116"/>
                    </a:lnTo>
                    <a:lnTo>
                      <a:pt x="258" y="14"/>
                    </a:lnTo>
                    <a:lnTo>
                      <a:pt x="258" y="14"/>
                    </a:lnTo>
                    <a:lnTo>
                      <a:pt x="256" y="8"/>
                    </a:lnTo>
                    <a:lnTo>
                      <a:pt x="254" y="4"/>
                    </a:lnTo>
                    <a:lnTo>
                      <a:pt x="250" y="2"/>
                    </a:lnTo>
                    <a:lnTo>
                      <a:pt x="244" y="0"/>
                    </a:lnTo>
                    <a:lnTo>
                      <a:pt x="2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3"/>
              <p:cNvSpPr>
                <a:spLocks/>
              </p:cNvSpPr>
              <p:nvPr/>
            </p:nvSpPr>
            <p:spPr bwMode="auto">
              <a:xfrm>
                <a:off x="2601913" y="584200"/>
                <a:ext cx="581025" cy="136525"/>
              </a:xfrm>
              <a:custGeom>
                <a:avLst/>
                <a:gdLst>
                  <a:gd name="T0" fmla="*/ 358 w 366"/>
                  <a:gd name="T1" fmla="*/ 66 h 86"/>
                  <a:gd name="T2" fmla="*/ 186 w 366"/>
                  <a:gd name="T3" fmla="*/ 0 h 86"/>
                  <a:gd name="T4" fmla="*/ 186 w 366"/>
                  <a:gd name="T5" fmla="*/ 0 h 86"/>
                  <a:gd name="T6" fmla="*/ 180 w 366"/>
                  <a:gd name="T7" fmla="*/ 0 h 86"/>
                  <a:gd name="T8" fmla="*/ 8 w 366"/>
                  <a:gd name="T9" fmla="*/ 66 h 86"/>
                  <a:gd name="T10" fmla="*/ 8 w 366"/>
                  <a:gd name="T11" fmla="*/ 66 h 86"/>
                  <a:gd name="T12" fmla="*/ 4 w 366"/>
                  <a:gd name="T13" fmla="*/ 68 h 86"/>
                  <a:gd name="T14" fmla="*/ 2 w 366"/>
                  <a:gd name="T15" fmla="*/ 70 h 86"/>
                  <a:gd name="T16" fmla="*/ 0 w 366"/>
                  <a:gd name="T17" fmla="*/ 74 h 86"/>
                  <a:gd name="T18" fmla="*/ 0 w 366"/>
                  <a:gd name="T19" fmla="*/ 78 h 86"/>
                  <a:gd name="T20" fmla="*/ 0 w 366"/>
                  <a:gd name="T21" fmla="*/ 78 h 86"/>
                  <a:gd name="T22" fmla="*/ 2 w 366"/>
                  <a:gd name="T23" fmla="*/ 80 h 86"/>
                  <a:gd name="T24" fmla="*/ 4 w 366"/>
                  <a:gd name="T25" fmla="*/ 82 h 86"/>
                  <a:gd name="T26" fmla="*/ 6 w 366"/>
                  <a:gd name="T27" fmla="*/ 84 h 86"/>
                  <a:gd name="T28" fmla="*/ 10 w 366"/>
                  <a:gd name="T29" fmla="*/ 86 h 86"/>
                  <a:gd name="T30" fmla="*/ 356 w 366"/>
                  <a:gd name="T31" fmla="*/ 86 h 86"/>
                  <a:gd name="T32" fmla="*/ 356 w 366"/>
                  <a:gd name="T33" fmla="*/ 86 h 86"/>
                  <a:gd name="T34" fmla="*/ 360 w 366"/>
                  <a:gd name="T35" fmla="*/ 84 h 86"/>
                  <a:gd name="T36" fmla="*/ 362 w 366"/>
                  <a:gd name="T37" fmla="*/ 82 h 86"/>
                  <a:gd name="T38" fmla="*/ 364 w 366"/>
                  <a:gd name="T39" fmla="*/ 80 h 86"/>
                  <a:gd name="T40" fmla="*/ 366 w 366"/>
                  <a:gd name="T41" fmla="*/ 78 h 86"/>
                  <a:gd name="T42" fmla="*/ 366 w 366"/>
                  <a:gd name="T43" fmla="*/ 78 h 86"/>
                  <a:gd name="T44" fmla="*/ 366 w 366"/>
                  <a:gd name="T45" fmla="*/ 74 h 86"/>
                  <a:gd name="T46" fmla="*/ 364 w 366"/>
                  <a:gd name="T47" fmla="*/ 70 h 86"/>
                  <a:gd name="T48" fmla="*/ 362 w 366"/>
                  <a:gd name="T49" fmla="*/ 68 h 86"/>
                  <a:gd name="T50" fmla="*/ 358 w 366"/>
                  <a:gd name="T51" fmla="*/ 66 h 86"/>
                  <a:gd name="T52" fmla="*/ 358 w 366"/>
                  <a:gd name="T53"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6" h="86">
                    <a:moveTo>
                      <a:pt x="358" y="66"/>
                    </a:moveTo>
                    <a:lnTo>
                      <a:pt x="186" y="0"/>
                    </a:lnTo>
                    <a:lnTo>
                      <a:pt x="186" y="0"/>
                    </a:lnTo>
                    <a:lnTo>
                      <a:pt x="180" y="0"/>
                    </a:lnTo>
                    <a:lnTo>
                      <a:pt x="8" y="66"/>
                    </a:lnTo>
                    <a:lnTo>
                      <a:pt x="8" y="66"/>
                    </a:lnTo>
                    <a:lnTo>
                      <a:pt x="4" y="68"/>
                    </a:lnTo>
                    <a:lnTo>
                      <a:pt x="2" y="70"/>
                    </a:lnTo>
                    <a:lnTo>
                      <a:pt x="0" y="74"/>
                    </a:lnTo>
                    <a:lnTo>
                      <a:pt x="0" y="78"/>
                    </a:lnTo>
                    <a:lnTo>
                      <a:pt x="0" y="78"/>
                    </a:lnTo>
                    <a:lnTo>
                      <a:pt x="2" y="80"/>
                    </a:lnTo>
                    <a:lnTo>
                      <a:pt x="4" y="82"/>
                    </a:lnTo>
                    <a:lnTo>
                      <a:pt x="6" y="84"/>
                    </a:lnTo>
                    <a:lnTo>
                      <a:pt x="10" y="86"/>
                    </a:lnTo>
                    <a:lnTo>
                      <a:pt x="356" y="86"/>
                    </a:lnTo>
                    <a:lnTo>
                      <a:pt x="356" y="86"/>
                    </a:lnTo>
                    <a:lnTo>
                      <a:pt x="360" y="84"/>
                    </a:lnTo>
                    <a:lnTo>
                      <a:pt x="362" y="82"/>
                    </a:lnTo>
                    <a:lnTo>
                      <a:pt x="364" y="80"/>
                    </a:lnTo>
                    <a:lnTo>
                      <a:pt x="366" y="78"/>
                    </a:lnTo>
                    <a:lnTo>
                      <a:pt x="366" y="78"/>
                    </a:lnTo>
                    <a:lnTo>
                      <a:pt x="366" y="74"/>
                    </a:lnTo>
                    <a:lnTo>
                      <a:pt x="364" y="70"/>
                    </a:lnTo>
                    <a:lnTo>
                      <a:pt x="362" y="68"/>
                    </a:lnTo>
                    <a:lnTo>
                      <a:pt x="358" y="66"/>
                    </a:lnTo>
                    <a:lnTo>
                      <a:pt x="35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84"/>
              <p:cNvSpPr>
                <a:spLocks/>
              </p:cNvSpPr>
              <p:nvPr/>
            </p:nvSpPr>
            <p:spPr bwMode="auto">
              <a:xfrm>
                <a:off x="2630488" y="987425"/>
                <a:ext cx="523875" cy="38100"/>
              </a:xfrm>
              <a:custGeom>
                <a:avLst/>
                <a:gdLst>
                  <a:gd name="T0" fmla="*/ 330 w 330"/>
                  <a:gd name="T1" fmla="*/ 12 h 24"/>
                  <a:gd name="T2" fmla="*/ 330 w 330"/>
                  <a:gd name="T3" fmla="*/ 12 h 24"/>
                  <a:gd name="T4" fmla="*/ 330 w 330"/>
                  <a:gd name="T5" fmla="*/ 12 h 24"/>
                  <a:gd name="T6" fmla="*/ 330 w 330"/>
                  <a:gd name="T7" fmla="*/ 18 h 24"/>
                  <a:gd name="T8" fmla="*/ 326 w 330"/>
                  <a:gd name="T9" fmla="*/ 20 h 24"/>
                  <a:gd name="T10" fmla="*/ 322 w 330"/>
                  <a:gd name="T11" fmla="*/ 24 h 24"/>
                  <a:gd name="T12" fmla="*/ 316 w 330"/>
                  <a:gd name="T13" fmla="*/ 24 h 24"/>
                  <a:gd name="T14" fmla="*/ 14 w 330"/>
                  <a:gd name="T15" fmla="*/ 24 h 24"/>
                  <a:gd name="T16" fmla="*/ 14 w 330"/>
                  <a:gd name="T17" fmla="*/ 24 h 24"/>
                  <a:gd name="T18" fmla="*/ 8 w 330"/>
                  <a:gd name="T19" fmla="*/ 24 h 24"/>
                  <a:gd name="T20" fmla="*/ 4 w 330"/>
                  <a:gd name="T21" fmla="*/ 20 h 24"/>
                  <a:gd name="T22" fmla="*/ 0 w 330"/>
                  <a:gd name="T23" fmla="*/ 18 h 24"/>
                  <a:gd name="T24" fmla="*/ 0 w 330"/>
                  <a:gd name="T25" fmla="*/ 12 h 24"/>
                  <a:gd name="T26" fmla="*/ 0 w 330"/>
                  <a:gd name="T27" fmla="*/ 12 h 24"/>
                  <a:gd name="T28" fmla="*/ 0 w 330"/>
                  <a:gd name="T29" fmla="*/ 12 h 24"/>
                  <a:gd name="T30" fmla="*/ 0 w 330"/>
                  <a:gd name="T31" fmla="*/ 8 h 24"/>
                  <a:gd name="T32" fmla="*/ 4 w 330"/>
                  <a:gd name="T33" fmla="*/ 4 h 24"/>
                  <a:gd name="T34" fmla="*/ 8 w 330"/>
                  <a:gd name="T35" fmla="*/ 2 h 24"/>
                  <a:gd name="T36" fmla="*/ 14 w 330"/>
                  <a:gd name="T37" fmla="*/ 0 h 24"/>
                  <a:gd name="T38" fmla="*/ 316 w 330"/>
                  <a:gd name="T39" fmla="*/ 0 h 24"/>
                  <a:gd name="T40" fmla="*/ 316 w 330"/>
                  <a:gd name="T41" fmla="*/ 0 h 24"/>
                  <a:gd name="T42" fmla="*/ 322 w 330"/>
                  <a:gd name="T43" fmla="*/ 2 h 24"/>
                  <a:gd name="T44" fmla="*/ 326 w 330"/>
                  <a:gd name="T45" fmla="*/ 4 h 24"/>
                  <a:gd name="T46" fmla="*/ 330 w 330"/>
                  <a:gd name="T47" fmla="*/ 8 h 24"/>
                  <a:gd name="T48" fmla="*/ 330 w 330"/>
                  <a:gd name="T49" fmla="*/ 12 h 24"/>
                  <a:gd name="T50" fmla="*/ 330 w 330"/>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0" h="24">
                    <a:moveTo>
                      <a:pt x="330" y="12"/>
                    </a:moveTo>
                    <a:lnTo>
                      <a:pt x="330" y="12"/>
                    </a:lnTo>
                    <a:lnTo>
                      <a:pt x="330" y="12"/>
                    </a:lnTo>
                    <a:lnTo>
                      <a:pt x="330" y="18"/>
                    </a:lnTo>
                    <a:lnTo>
                      <a:pt x="326" y="20"/>
                    </a:lnTo>
                    <a:lnTo>
                      <a:pt x="322" y="24"/>
                    </a:lnTo>
                    <a:lnTo>
                      <a:pt x="316" y="24"/>
                    </a:lnTo>
                    <a:lnTo>
                      <a:pt x="14" y="24"/>
                    </a:lnTo>
                    <a:lnTo>
                      <a:pt x="14" y="24"/>
                    </a:lnTo>
                    <a:lnTo>
                      <a:pt x="8" y="24"/>
                    </a:lnTo>
                    <a:lnTo>
                      <a:pt x="4" y="20"/>
                    </a:lnTo>
                    <a:lnTo>
                      <a:pt x="0" y="18"/>
                    </a:lnTo>
                    <a:lnTo>
                      <a:pt x="0" y="12"/>
                    </a:lnTo>
                    <a:lnTo>
                      <a:pt x="0" y="12"/>
                    </a:lnTo>
                    <a:lnTo>
                      <a:pt x="0" y="12"/>
                    </a:lnTo>
                    <a:lnTo>
                      <a:pt x="0" y="8"/>
                    </a:lnTo>
                    <a:lnTo>
                      <a:pt x="4" y="4"/>
                    </a:lnTo>
                    <a:lnTo>
                      <a:pt x="8" y="2"/>
                    </a:lnTo>
                    <a:lnTo>
                      <a:pt x="14" y="0"/>
                    </a:lnTo>
                    <a:lnTo>
                      <a:pt x="316" y="0"/>
                    </a:lnTo>
                    <a:lnTo>
                      <a:pt x="316" y="0"/>
                    </a:lnTo>
                    <a:lnTo>
                      <a:pt x="322" y="2"/>
                    </a:lnTo>
                    <a:lnTo>
                      <a:pt x="326" y="4"/>
                    </a:lnTo>
                    <a:lnTo>
                      <a:pt x="330" y="8"/>
                    </a:lnTo>
                    <a:lnTo>
                      <a:pt x="330" y="12"/>
                    </a:lnTo>
                    <a:lnTo>
                      <a:pt x="33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pic>
        <p:nvPicPr>
          <p:cNvPr id="52" name="Picture 77" descr="F:\Trabajos\Envato\Graphic River\Mica PPT\mountains.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652150" y="4131539"/>
            <a:ext cx="7839701" cy="1032499"/>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613822"/>
            <a:ext cx="57150" cy="200025"/>
          </a:xfrm>
          <a:prstGeom prst="rect">
            <a:avLst/>
          </a:prstGeom>
          <a:noFill/>
          <a:extLst>
            <a:ext uri="{909E8E84-426E-40dd-AFC4-6F175D3DCCD1}">
              <a14:hiddenFill xmlns:a14="http://schemas.microsoft.com/office/drawing/2010/main">
                <a:solidFill>
                  <a:srgbClr val="FFFFFF"/>
                </a:solidFill>
              </a14:hiddenFill>
            </a:ext>
          </a:extLst>
        </p:spPr>
      </p:pic>
      <p:sp>
        <p:nvSpPr>
          <p:cNvPr id="58" name="文本框 57"/>
          <p:cNvSpPr txBox="1"/>
          <p:nvPr/>
        </p:nvSpPr>
        <p:spPr>
          <a:xfrm>
            <a:off x="1475656" y="1419622"/>
            <a:ext cx="6912768" cy="2800766"/>
          </a:xfrm>
          <a:prstGeom prst="rect">
            <a:avLst/>
          </a:prstGeom>
          <a:noFill/>
        </p:spPr>
        <p:txBody>
          <a:bodyPr wrap="square" rtlCol="0">
            <a:spAutoFit/>
          </a:bodyPr>
          <a:lstStyle/>
          <a:p>
            <a:pPr marL="285750" indent="-285750">
              <a:buFont typeface="Wingdings" charset="2"/>
              <a:buChar char="Ø"/>
            </a:pPr>
            <a:r>
              <a:rPr lang="en-US" altLang="zh-CN" sz="1600" dirty="0" smtClean="0"/>
              <a:t>Measures on the compliance with regulatory requirements:</a:t>
            </a:r>
          </a:p>
          <a:p>
            <a:r>
              <a:rPr lang="en-US" altLang="zh-CN" sz="1600" dirty="0" smtClean="0"/>
              <a:t> </a:t>
            </a:r>
          </a:p>
          <a:p>
            <a:pPr marL="285750" indent="-285750">
              <a:buFont typeface="Arial"/>
              <a:buChar char="•"/>
            </a:pPr>
            <a:r>
              <a:rPr lang="en-US" altLang="zh-CN" sz="1600" dirty="0" smtClean="0"/>
              <a:t>Capacity building: bookkeeping, reporting standards, </a:t>
            </a:r>
            <a:r>
              <a:rPr lang="en-US" altLang="zh-CN" sz="1600" dirty="0"/>
              <a:t>strengthening of internal controls and credit decision mechanisms, and improving technology and human resources </a:t>
            </a:r>
          </a:p>
          <a:p>
            <a:pPr marL="285750" indent="-285750">
              <a:buFont typeface="Arial"/>
              <a:buChar char="•"/>
            </a:pPr>
            <a:endParaRPr lang="en-US" altLang="zh-CN" sz="1600" dirty="0" smtClean="0"/>
          </a:p>
          <a:p>
            <a:pPr marL="285750" indent="-285750">
              <a:buFont typeface="Arial"/>
              <a:buChar char="•"/>
            </a:pPr>
            <a:r>
              <a:rPr lang="en-US" altLang="zh-CN" sz="1600" dirty="0" smtClean="0"/>
              <a:t>Capacity Constraints: </a:t>
            </a:r>
            <a:r>
              <a:rPr lang="en-US" altLang="zh-CN" sz="1600" dirty="0"/>
              <a:t>ensuring competence and effectiveness and focus </a:t>
            </a:r>
          </a:p>
          <a:p>
            <a:pPr marL="285750" indent="-285750">
              <a:buFont typeface="Arial"/>
              <a:buChar char="•"/>
            </a:pPr>
            <a:endParaRPr lang="en-US" altLang="zh-CN" sz="1600" dirty="0" smtClean="0"/>
          </a:p>
          <a:p>
            <a:pPr marL="285750" indent="-285750">
              <a:buFont typeface="Arial"/>
              <a:buChar char="•"/>
            </a:pPr>
            <a:r>
              <a:rPr lang="en-US" altLang="zh-CN" sz="1600" dirty="0" smtClean="0"/>
              <a:t>Borrower database development </a:t>
            </a:r>
          </a:p>
          <a:p>
            <a:pPr marL="285750" indent="-285750">
              <a:buFont typeface="Arial"/>
              <a:buChar char="•"/>
            </a:pPr>
            <a:endParaRPr lang="en-US" altLang="zh-CN" sz="1600" dirty="0"/>
          </a:p>
          <a:p>
            <a:pPr marL="285750" indent="-285750">
              <a:buFont typeface="Arial"/>
              <a:buChar char="•"/>
            </a:pPr>
            <a:r>
              <a:rPr lang="en-US" altLang="zh-CN" sz="1600" dirty="0" smtClean="0"/>
              <a:t>Enforcement of microfinance regulations &amp; general business related laws</a:t>
            </a:r>
            <a:endParaRPr lang="en-US" altLang="zh-CN" sz="1600" dirty="0"/>
          </a:p>
        </p:txBody>
      </p:sp>
      <p:pic>
        <p:nvPicPr>
          <p:cNvPr id="2058" name="Picture 1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57150" cy="200025"/>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30"/>
          <p:cNvSpPr>
            <a:spLocks noChangeArrowheads="1"/>
          </p:cNvSpPr>
          <p:nvPr/>
        </p:nvSpPr>
        <p:spPr bwMode="auto">
          <a:xfrm>
            <a:off x="3718936" y="287449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060" name="Rectangle 31"/>
          <p:cNvSpPr>
            <a:spLocks noChangeArrowheads="1"/>
          </p:cNvSpPr>
          <p:nvPr/>
        </p:nvSpPr>
        <p:spPr bwMode="auto">
          <a:xfrm>
            <a:off x="3718936" y="3470139"/>
            <a:ext cx="8258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2" name="Rectangle 32"/>
          <p:cNvSpPr>
            <a:spLocks noChangeArrowheads="1"/>
          </p:cNvSpPr>
          <p:nvPr/>
        </p:nvSpPr>
        <p:spPr bwMode="auto">
          <a:xfrm>
            <a:off x="3718936" y="3870189"/>
            <a:ext cx="6655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3" name="Rectangle 33"/>
          <p:cNvSpPr>
            <a:spLocks noChangeArrowheads="1"/>
          </p:cNvSpPr>
          <p:nvPr/>
        </p:nvSpPr>
        <p:spPr bwMode="auto">
          <a:xfrm>
            <a:off x="3718936" y="45318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38574780"/>
      </p:ext>
    </p:extLst>
  </p:cSld>
  <p:clrMapOvr>
    <a:masterClrMapping/>
  </p:clrMapOvr>
  <mc:AlternateContent xmlns:mc="http://schemas.openxmlformats.org/markup-compatibility/2006" xmlns:p14="http://schemas.microsoft.com/office/powerpoint/2010/main">
    <mc:Choice Requires="p14">
      <p:transition spd="slow" p14:dur="1600" advTm="11111">
        <p14:gallery dir="l"/>
      </p:transition>
    </mc:Choice>
    <mc:Fallback xmlns="">
      <p:transition spd="slow" advTm="11111">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矩形 23"/>
          <p:cNvSpPr/>
          <p:nvPr/>
        </p:nvSpPr>
        <p:spPr>
          <a:xfrm>
            <a:off x="0" y="1599642"/>
            <a:ext cx="9144000" cy="1944216"/>
          </a:xfrm>
          <a:prstGeom prst="rect">
            <a:avLst/>
          </a:prstGeom>
          <a:solidFill>
            <a:schemeClr val="accent2">
              <a:alpha val="9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3107803" y="1131590"/>
            <a:ext cx="2928394" cy="2867153"/>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3"/>
          <p:cNvSpPr txBox="1"/>
          <p:nvPr/>
        </p:nvSpPr>
        <p:spPr>
          <a:xfrm>
            <a:off x="3275856" y="1923678"/>
            <a:ext cx="2652063" cy="1384995"/>
          </a:xfrm>
          <a:prstGeom prst="rect">
            <a:avLst/>
          </a:prstGeom>
          <a:noFill/>
        </p:spPr>
        <p:txBody>
          <a:bodyPr wrap="none" rtlCol="0">
            <a:spAutoFit/>
          </a:bodyPr>
          <a:lstStyle/>
          <a:p>
            <a:pPr algn="ctr"/>
            <a:r>
              <a:rPr lang="en-US" altLang="zh-CN" sz="2800" b="1" dirty="0" smtClean="0">
                <a:solidFill>
                  <a:srgbClr val="4D4D4D"/>
                </a:solidFill>
                <a:latin typeface="微软雅黑" pitchFamily="34" charset="-122"/>
                <a:ea typeface="微软雅黑" pitchFamily="34" charset="-122"/>
              </a:rPr>
              <a:t>5.</a:t>
            </a:r>
            <a:r>
              <a:rPr lang="en-US" altLang="zh-CN" sz="2800" b="1" dirty="0">
                <a:solidFill>
                  <a:srgbClr val="4D4D4D"/>
                </a:solidFill>
                <a:latin typeface="微软雅黑" pitchFamily="34" charset="-122"/>
                <a:ea typeface="微软雅黑" pitchFamily="34" charset="-122"/>
              </a:rPr>
              <a:t> </a:t>
            </a:r>
            <a:r>
              <a:rPr lang="en-US" altLang="zh-CN" sz="2800" b="1" dirty="0" smtClean="0">
                <a:solidFill>
                  <a:srgbClr val="4D4D4D"/>
                </a:solidFill>
                <a:latin typeface="微软雅黑" pitchFamily="34" charset="-122"/>
                <a:ea typeface="微软雅黑" pitchFamily="34" charset="-122"/>
              </a:rPr>
              <a:t>Conclusions</a:t>
            </a:r>
          </a:p>
          <a:p>
            <a:pPr algn="ctr"/>
            <a:r>
              <a:rPr lang="en-US" altLang="zh-CN" sz="2800" b="1" dirty="0" smtClean="0">
                <a:solidFill>
                  <a:srgbClr val="4D4D4D"/>
                </a:solidFill>
                <a:latin typeface="微软雅黑" pitchFamily="34" charset="-122"/>
                <a:ea typeface="微软雅黑" pitchFamily="34" charset="-122"/>
              </a:rPr>
              <a:t>&amp;</a:t>
            </a:r>
          </a:p>
          <a:p>
            <a:pPr algn="ctr"/>
            <a:r>
              <a:rPr lang="en-US" altLang="zh-CN" sz="2800" b="1" dirty="0" smtClean="0">
                <a:solidFill>
                  <a:srgbClr val="4D4D4D"/>
                </a:solidFill>
                <a:latin typeface="微软雅黑" pitchFamily="34" charset="-122"/>
                <a:ea typeface="微软雅黑" pitchFamily="34" charset="-122"/>
              </a:rPr>
              <a:t>Comments</a:t>
            </a:r>
            <a:endParaRPr lang="zh-CN" altLang="en-US" sz="2800" b="1" dirty="0">
              <a:solidFill>
                <a:srgbClr val="4D4D4D"/>
              </a:solidFill>
              <a:latin typeface="微软雅黑" pitchFamily="34" charset="-122"/>
              <a:ea typeface="微软雅黑" pitchFamily="34" charset="-122"/>
            </a:endParaRPr>
          </a:p>
        </p:txBody>
      </p:sp>
    </p:spTree>
    <p:extLst>
      <p:ext uri="{BB962C8B-B14F-4D97-AF65-F5344CB8AC3E}">
        <p14:creationId xmlns:p14="http://schemas.microsoft.com/office/powerpoint/2010/main" val="776102086"/>
      </p:ext>
    </p:extLst>
  </p:cSld>
  <p:clrMapOvr>
    <a:masterClrMapping/>
  </p:clrMapOvr>
  <mc:AlternateContent xmlns:mc="http://schemas.openxmlformats.org/markup-compatibility/2006" xmlns:p14="http://schemas.microsoft.com/office/powerpoint/2010/main">
    <mc:Choice Requires="p14">
      <p:transition spd="slow" p14:dur="1600" advTm="2716">
        <p14:gallery dir="l"/>
      </p:transition>
    </mc:Choice>
    <mc:Fallback xmlns="">
      <p:transition spd="slow" advTm="2716">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repeatCount="200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strVal val="4*#ppt_w"/>
                                          </p:val>
                                        </p:tav>
                                        <p:tav tm="100000">
                                          <p:val>
                                            <p:strVal val="#ppt_w"/>
                                          </p:val>
                                        </p:tav>
                                      </p:tavLst>
                                    </p:anim>
                                    <p:anim calcmode="lin" valueType="num">
                                      <p:cBhvr>
                                        <p:cTn id="8" dur="500" fill="hold"/>
                                        <p:tgtEl>
                                          <p:spTgt spid="25"/>
                                        </p:tgtEl>
                                        <p:attrNameLst>
                                          <p:attrName>ppt_h</p:attrName>
                                        </p:attrNameLst>
                                      </p:cBhvr>
                                      <p:tavLst>
                                        <p:tav tm="0">
                                          <p:val>
                                            <p:strVal val="4*#ppt_h"/>
                                          </p:val>
                                        </p:tav>
                                        <p:tav tm="100000">
                                          <p:val>
                                            <p:strVal val="#ppt_h"/>
                                          </p:val>
                                        </p:tav>
                                      </p:tavLst>
                                    </p:anim>
                                  </p:childTnLst>
                                </p:cTn>
                              </p:par>
                            </p:childTnLst>
                          </p:cTn>
                        </p:par>
                        <p:par>
                          <p:cTn id="9" fill="hold">
                            <p:stCondLst>
                              <p:cond delay="1000"/>
                            </p:stCondLst>
                            <p:childTnLst>
                              <p:par>
                                <p:cTn id="10" presetID="16" presetClass="entr" presetSubtype="37"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500"/>
                                        <p:tgtEl>
                                          <p:spTgt spid="24"/>
                                        </p:tgtEl>
                                      </p:cBhvr>
                                    </p:animEffect>
                                  </p:childTnLst>
                                </p:cTn>
                              </p:par>
                            </p:childTnLst>
                          </p:cTn>
                        </p:par>
                        <p:par>
                          <p:cTn id="13" fill="hold">
                            <p:stCondLst>
                              <p:cond delay="1500"/>
                            </p:stCondLst>
                            <p:childTnLst>
                              <p:par>
                                <p:cTn id="14" presetID="12" presetClass="entr" presetSubtype="4" fill="hold" grpId="0" nodeType="afterEffect">
                                  <p:stCondLst>
                                    <p:cond delay="0"/>
                                  </p:stCondLst>
                                  <p:iterate type="lt">
                                    <p:tmPct val="10000"/>
                                  </p:iterate>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p:tgtEl>
                                          <p:spTgt spid="26"/>
                                        </p:tgtEl>
                                        <p:attrNameLst>
                                          <p:attrName>ppt_y</p:attrName>
                                        </p:attrNameLst>
                                      </p:cBhvr>
                                      <p:tavLst>
                                        <p:tav tm="0">
                                          <p:val>
                                            <p:strVal val="#ppt_y+#ppt_h*1.125000"/>
                                          </p:val>
                                        </p:tav>
                                        <p:tav tm="100000">
                                          <p:val>
                                            <p:strVal val="#ppt_y"/>
                                          </p:val>
                                        </p:tav>
                                      </p:tavLst>
                                    </p:anim>
                                    <p:animEffect transition="in" filter="wipe(up)">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2"/>
          <p:cNvSpPr txBox="1"/>
          <p:nvPr/>
        </p:nvSpPr>
        <p:spPr>
          <a:xfrm>
            <a:off x="1835696" y="532089"/>
            <a:ext cx="1742847" cy="430887"/>
          </a:xfrm>
          <a:prstGeom prst="rect">
            <a:avLst/>
          </a:prstGeom>
          <a:noFill/>
        </p:spPr>
        <p:txBody>
          <a:bodyPr wrap="none" rtlCol="0">
            <a:spAutoFit/>
          </a:bodyPr>
          <a:lstStyle/>
          <a:p>
            <a:r>
              <a:rPr lang="en-US" altLang="zh-CN" sz="2200" b="1" dirty="0" smtClean="0">
                <a:solidFill>
                  <a:srgbClr val="292928"/>
                </a:solidFill>
              </a:rPr>
              <a:t>5.</a:t>
            </a:r>
            <a:r>
              <a:rPr lang="en-US" altLang="zh-CN" sz="2200" b="1" dirty="0">
                <a:solidFill>
                  <a:srgbClr val="292928"/>
                </a:solidFill>
              </a:rPr>
              <a:t> </a:t>
            </a:r>
            <a:r>
              <a:rPr lang="en-US" altLang="zh-CN" sz="2200" b="1" dirty="0" smtClean="0">
                <a:solidFill>
                  <a:srgbClr val="292928"/>
                </a:solidFill>
              </a:rPr>
              <a:t>Conclusion</a:t>
            </a:r>
            <a:endParaRPr lang="zh-CN" altLang="en-US" sz="2200" b="1" dirty="0">
              <a:solidFill>
                <a:srgbClr val="292928"/>
              </a:solidFill>
            </a:endParaRPr>
          </a:p>
        </p:txBody>
      </p:sp>
      <p:grpSp>
        <p:nvGrpSpPr>
          <p:cNvPr id="4" name="组合 3"/>
          <p:cNvGrpSpPr/>
          <p:nvPr/>
        </p:nvGrpSpPr>
        <p:grpSpPr>
          <a:xfrm>
            <a:off x="611560" y="481062"/>
            <a:ext cx="936104" cy="576619"/>
            <a:chOff x="2431455" y="1491630"/>
            <a:chExt cx="3864522" cy="2160795"/>
          </a:xfrm>
        </p:grpSpPr>
        <p:grpSp>
          <p:nvGrpSpPr>
            <p:cNvPr id="5" name="Group 60"/>
            <p:cNvGrpSpPr/>
            <p:nvPr/>
          </p:nvGrpSpPr>
          <p:grpSpPr>
            <a:xfrm>
              <a:off x="2431455" y="1491630"/>
              <a:ext cx="3864522" cy="2160795"/>
              <a:chOff x="1763688" y="1124744"/>
              <a:chExt cx="5652564" cy="3166095"/>
            </a:xfrm>
          </p:grpSpPr>
          <p:sp>
            <p:nvSpPr>
              <p:cNvPr id="7" name="Rectangle 61"/>
              <p:cNvSpPr/>
              <p:nvPr/>
            </p:nvSpPr>
            <p:spPr>
              <a:xfrm>
                <a:off x="2699792" y="1397918"/>
                <a:ext cx="3744416" cy="23042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3" descr="F:\Trabajos\Envato\Graphic River\Duckson\Elements\lapto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1124744"/>
                <a:ext cx="5652564" cy="3166095"/>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10866"/>
            <a:stretch/>
          </p:blipFill>
          <p:spPr>
            <a:xfrm>
              <a:off x="3195189" y="1683375"/>
              <a:ext cx="2331420" cy="1472909"/>
            </a:xfrm>
            <a:prstGeom prst="rect">
              <a:avLst/>
            </a:prstGeom>
          </p:spPr>
        </p:pic>
      </p:grpSp>
      <p:graphicFrame>
        <p:nvGraphicFramePr>
          <p:cNvPr id="2" name="表格 1"/>
          <p:cNvGraphicFramePr>
            <a:graphicFrameLocks noGrp="1"/>
          </p:cNvGraphicFramePr>
          <p:nvPr>
            <p:extLst>
              <p:ext uri="{D42A27DB-BD31-4B8C-83A1-F6EECF244321}">
                <p14:modId xmlns:p14="http://schemas.microsoft.com/office/powerpoint/2010/main" val="3189037926"/>
              </p:ext>
            </p:extLst>
          </p:nvPr>
        </p:nvGraphicFramePr>
        <p:xfrm>
          <a:off x="1331640" y="1347614"/>
          <a:ext cx="6552728" cy="3196077"/>
        </p:xfrm>
        <a:graphic>
          <a:graphicData uri="http://schemas.openxmlformats.org/drawingml/2006/table">
            <a:tbl>
              <a:tblPr firstRow="1" firstCol="1" bandRow="1">
                <a:tableStyleId>{E8B1032C-EA38-4F05-BA0D-38AFFFC7BED3}</a:tableStyleId>
              </a:tblPr>
              <a:tblGrid>
                <a:gridCol w="1941550"/>
                <a:gridCol w="4611178"/>
              </a:tblGrid>
              <a:tr h="313909">
                <a:tc>
                  <a:txBody>
                    <a:bodyPr/>
                    <a:lstStyle/>
                    <a:p>
                      <a:pPr algn="ctr">
                        <a:spcAft>
                          <a:spcPts val="0"/>
                        </a:spcAft>
                      </a:pPr>
                      <a:r>
                        <a:rPr lang="en-US" altLang="zh-CN" sz="1600" kern="0" dirty="0" smtClean="0">
                          <a:effectLst/>
                          <a:latin typeface="Cambria"/>
                          <a:ea typeface="+mn-ea"/>
                          <a:cs typeface="Cambria"/>
                        </a:rPr>
                        <a:t>Sector</a:t>
                      </a:r>
                      <a:endParaRPr lang="zh-CN" sz="1600" kern="100" dirty="0">
                        <a:effectLst/>
                        <a:latin typeface="Cambria"/>
                        <a:ea typeface="宋体" panose="02010600030101010101" pitchFamily="2" charset="-122"/>
                        <a:cs typeface="Cambria"/>
                      </a:endParaRPr>
                    </a:p>
                  </a:txBody>
                  <a:tcPr marL="68580" marR="68580" marT="0" marB="0" anchor="ctr"/>
                </a:tc>
                <a:tc>
                  <a:txBody>
                    <a:bodyPr/>
                    <a:lstStyle/>
                    <a:p>
                      <a:pPr algn="ctr">
                        <a:spcAft>
                          <a:spcPts val="0"/>
                        </a:spcAft>
                      </a:pPr>
                      <a:r>
                        <a:rPr lang="en-US" altLang="zh-CN" sz="1600" kern="0" dirty="0" smtClean="0">
                          <a:effectLst/>
                          <a:latin typeface="Cambria"/>
                          <a:ea typeface="+mn-ea"/>
                          <a:cs typeface="Cambria"/>
                        </a:rPr>
                        <a:t>Contents</a:t>
                      </a:r>
                      <a:endParaRPr lang="zh-CN" sz="1600" kern="100" dirty="0">
                        <a:effectLst/>
                        <a:latin typeface="Cambria"/>
                        <a:ea typeface="宋体" panose="02010600030101010101" pitchFamily="2" charset="-122"/>
                        <a:cs typeface="Cambria"/>
                      </a:endParaRPr>
                    </a:p>
                  </a:txBody>
                  <a:tcPr marL="68580" marR="68580" marT="0" marB="0" anchor="ctr"/>
                </a:tc>
              </a:tr>
              <a:tr h="654902">
                <a:tc>
                  <a:txBody>
                    <a:bodyPr/>
                    <a:lstStyle/>
                    <a:p>
                      <a:pPr algn="ctr">
                        <a:spcAft>
                          <a:spcPts val="0"/>
                        </a:spcAft>
                      </a:pPr>
                      <a:r>
                        <a:rPr lang="en-US" altLang="zh-CN" sz="1600" kern="100" dirty="0" smtClean="0">
                          <a:effectLst/>
                          <a:latin typeface="Cambria"/>
                          <a:ea typeface="宋体" panose="02010600030101010101" pitchFamily="2" charset="-122"/>
                          <a:cs typeface="Cambria"/>
                        </a:rPr>
                        <a:t>MFIs</a:t>
                      </a:r>
                      <a:endParaRPr lang="zh-CN" sz="1600" kern="100" dirty="0">
                        <a:effectLst/>
                        <a:latin typeface="Cambria"/>
                        <a:ea typeface="宋体" panose="02010600030101010101" pitchFamily="2" charset="-122"/>
                        <a:cs typeface="Cambria"/>
                      </a:endParaRPr>
                    </a:p>
                  </a:txBody>
                  <a:tcPr marL="68580" marR="68580" marT="0" marB="0" anchor="ctr"/>
                </a:tc>
                <a:tc>
                  <a:txBody>
                    <a:bodyPr/>
                    <a:lstStyle/>
                    <a:p>
                      <a:pPr algn="ctr">
                        <a:spcAft>
                          <a:spcPts val="0"/>
                        </a:spcAft>
                      </a:pPr>
                      <a:r>
                        <a:rPr lang="en-US" altLang="zh-CN" sz="1600" kern="100" dirty="0" smtClean="0">
                          <a:effectLst/>
                          <a:latin typeface="Cambria"/>
                          <a:ea typeface="宋体" panose="02010600030101010101" pitchFamily="2" charset="-122"/>
                          <a:cs typeface="Cambria"/>
                        </a:rPr>
                        <a:t>Group-based savings &amp; Informal MFIs</a:t>
                      </a:r>
                      <a:endParaRPr lang="zh-CN" sz="1600" kern="100" dirty="0">
                        <a:effectLst/>
                        <a:latin typeface="Cambria"/>
                        <a:ea typeface="宋体" panose="02010600030101010101" pitchFamily="2" charset="-122"/>
                        <a:cs typeface="Cambria"/>
                      </a:endParaRPr>
                    </a:p>
                  </a:txBody>
                  <a:tcPr marL="68580" marR="68580" marT="0" marB="0" anchor="ctr"/>
                </a:tc>
              </a:tr>
              <a:tr h="654902">
                <a:tc>
                  <a:txBody>
                    <a:bodyPr/>
                    <a:lstStyle/>
                    <a:p>
                      <a:pPr algn="ctr">
                        <a:spcAft>
                          <a:spcPts val="0"/>
                        </a:spcAft>
                      </a:pPr>
                      <a:r>
                        <a:rPr lang="en-US" altLang="zh-CN" sz="1600" kern="100" dirty="0" smtClean="0">
                          <a:effectLst/>
                          <a:latin typeface="Cambria"/>
                          <a:ea typeface="宋体" panose="02010600030101010101" pitchFamily="2" charset="-122"/>
                          <a:cs typeface="Cambria"/>
                        </a:rPr>
                        <a:t>Banking System</a:t>
                      </a:r>
                      <a:endParaRPr lang="zh-CN" sz="1600" kern="100" dirty="0">
                        <a:effectLst/>
                        <a:latin typeface="Cambria"/>
                        <a:ea typeface="宋体" panose="02010600030101010101" pitchFamily="2" charset="-122"/>
                        <a:cs typeface="Cambria"/>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kern="1200" dirty="0" smtClean="0">
                          <a:solidFill>
                            <a:schemeClr val="tx1"/>
                          </a:solidFill>
                          <a:effectLst/>
                          <a:latin typeface="Cambria"/>
                          <a:ea typeface="+mn-ea"/>
                          <a:cs typeface="Cambria"/>
                        </a:rPr>
                        <a:t>Linkage expands their resource base through deposit collection </a:t>
                      </a:r>
                      <a:endParaRPr lang="en-US" altLang="zh-CN" sz="1600" dirty="0" smtClean="0">
                        <a:latin typeface="Cambria"/>
                        <a:cs typeface="Cambria"/>
                      </a:endParaRPr>
                    </a:p>
                  </a:txBody>
                  <a:tcPr marL="68580" marR="68580" marT="0" marB="0" anchor="ctr"/>
                </a:tc>
              </a:tr>
              <a:tr h="749405">
                <a:tc>
                  <a:txBody>
                    <a:bodyPr/>
                    <a:lstStyle/>
                    <a:p>
                      <a:pPr algn="ctr">
                        <a:spcAft>
                          <a:spcPts val="0"/>
                        </a:spcAft>
                      </a:pPr>
                      <a:r>
                        <a:rPr lang="en-US" altLang="zh-CN" sz="1600" kern="0" dirty="0" smtClean="0">
                          <a:effectLst/>
                          <a:latin typeface="Cambria"/>
                          <a:ea typeface="+mn-ea"/>
                          <a:cs typeface="Cambria"/>
                        </a:rPr>
                        <a:t>NGO&amp;</a:t>
                      </a:r>
                      <a:r>
                        <a:rPr lang="en-US" altLang="zh-CN" sz="1600" kern="0" baseline="0" dirty="0" smtClean="0">
                          <a:effectLst/>
                          <a:latin typeface="Cambria"/>
                          <a:ea typeface="+mn-ea"/>
                          <a:cs typeface="Cambria"/>
                        </a:rPr>
                        <a:t> Donors</a:t>
                      </a:r>
                      <a:endParaRPr lang="zh-CN" sz="1600" kern="100" dirty="0">
                        <a:effectLst/>
                        <a:latin typeface="Cambria"/>
                        <a:ea typeface="宋体" panose="02010600030101010101" pitchFamily="2" charset="-122"/>
                        <a:cs typeface="Cambria"/>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kern="1200" dirty="0" smtClean="0">
                          <a:solidFill>
                            <a:schemeClr val="tx1"/>
                          </a:solidFill>
                          <a:effectLst/>
                          <a:latin typeface="Cambria"/>
                          <a:ea typeface="+mn-ea"/>
                          <a:cs typeface="Cambria"/>
                        </a:rPr>
                        <a:t>played an important supportive role in the development of MFIs in sub-Saharan Africa </a:t>
                      </a:r>
                      <a:endParaRPr lang="en-US" altLang="zh-CN" sz="1600" dirty="0" smtClean="0">
                        <a:latin typeface="Cambria"/>
                        <a:cs typeface="Cambria"/>
                      </a:endParaRPr>
                    </a:p>
                  </a:txBody>
                  <a:tcPr marL="68580" marR="68580" marT="0" marB="0" anchor="ctr"/>
                </a:tc>
              </a:tr>
              <a:tr h="795235">
                <a:tc>
                  <a:txBody>
                    <a:bodyPr/>
                    <a:lstStyle/>
                    <a:p>
                      <a:pPr algn="ctr">
                        <a:spcAft>
                          <a:spcPts val="0"/>
                        </a:spcAft>
                      </a:pPr>
                      <a:r>
                        <a:rPr lang="en-US" altLang="zh-CN" sz="1600" kern="0" dirty="0" smtClean="0">
                          <a:effectLst/>
                          <a:latin typeface="Cambria"/>
                          <a:ea typeface="+mn-ea"/>
                          <a:cs typeface="Cambria"/>
                        </a:rPr>
                        <a:t>Governments</a:t>
                      </a:r>
                      <a:endParaRPr lang="zh-CN" sz="1600" kern="100" dirty="0">
                        <a:effectLst/>
                        <a:latin typeface="Cambria"/>
                        <a:ea typeface="宋体" panose="02010600030101010101" pitchFamily="2" charset="-122"/>
                        <a:cs typeface="Cambria"/>
                      </a:endParaRPr>
                    </a:p>
                  </a:txBody>
                  <a:tcPr marL="68580" marR="68580" marT="0" marB="0" anchor="ctr"/>
                </a:tc>
                <a:tc>
                  <a:txBody>
                    <a:bodyPr/>
                    <a:lstStyle/>
                    <a:p>
                      <a:r>
                        <a:rPr lang="en-US" altLang="zh-CN" sz="1800" kern="1200" dirty="0" smtClean="0">
                          <a:solidFill>
                            <a:schemeClr val="tx1"/>
                          </a:solidFill>
                          <a:effectLst/>
                          <a:latin typeface="Cambria"/>
                          <a:ea typeface="+mn-ea"/>
                          <a:cs typeface="Cambria"/>
                        </a:rPr>
                        <a:t>play a key role in promoting the microfinance sector by putting in place the necessary laws, regulations </a:t>
                      </a:r>
                      <a:endParaRPr lang="en-US" altLang="zh-CN" sz="1600" dirty="0">
                        <a:latin typeface="Cambria"/>
                        <a:cs typeface="Cambria"/>
                      </a:endParaRPr>
                    </a:p>
                  </a:txBody>
                  <a:tcPr marL="68580" marR="68580" marT="0" marB="0" anchor="ctr"/>
                </a:tc>
              </a:tr>
            </a:tbl>
          </a:graphicData>
        </a:graphic>
      </p:graphicFrame>
    </p:spTree>
    <p:extLst>
      <p:ext uri="{BB962C8B-B14F-4D97-AF65-F5344CB8AC3E}">
        <p14:creationId xmlns:p14="http://schemas.microsoft.com/office/powerpoint/2010/main" val="1555465735"/>
      </p:ext>
    </p:extLst>
  </p:cSld>
  <p:clrMapOvr>
    <a:masterClrMapping/>
  </p:clrMapOvr>
  <mc:AlternateContent xmlns:mc="http://schemas.openxmlformats.org/markup-compatibility/2006" xmlns:p14="http://schemas.microsoft.com/office/powerpoint/2010/main">
    <mc:Choice Requires="p14">
      <p:transition spd="slow" p14:dur="1600" advTm="5617">
        <p14:gallery dir="l"/>
      </p:transition>
    </mc:Choice>
    <mc:Fallback xmlns="">
      <p:transition spd="slow" advTm="5617">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2"/>
          <p:cNvSpPr txBox="1"/>
          <p:nvPr/>
        </p:nvSpPr>
        <p:spPr>
          <a:xfrm>
            <a:off x="1835696" y="532089"/>
            <a:ext cx="1666805" cy="430887"/>
          </a:xfrm>
          <a:prstGeom prst="rect">
            <a:avLst/>
          </a:prstGeom>
          <a:noFill/>
        </p:spPr>
        <p:txBody>
          <a:bodyPr wrap="none" rtlCol="0">
            <a:spAutoFit/>
          </a:bodyPr>
          <a:lstStyle/>
          <a:p>
            <a:r>
              <a:rPr lang="en-US" altLang="zh-CN" sz="2200" b="1" dirty="0" smtClean="0">
                <a:solidFill>
                  <a:srgbClr val="292928"/>
                </a:solidFill>
              </a:rPr>
              <a:t>5.Comments</a:t>
            </a:r>
            <a:endParaRPr lang="zh-CN" altLang="en-US" sz="2200" b="1" dirty="0">
              <a:solidFill>
                <a:srgbClr val="292928"/>
              </a:solidFill>
            </a:endParaRPr>
          </a:p>
        </p:txBody>
      </p:sp>
      <p:grpSp>
        <p:nvGrpSpPr>
          <p:cNvPr id="4" name="组合 3"/>
          <p:cNvGrpSpPr/>
          <p:nvPr/>
        </p:nvGrpSpPr>
        <p:grpSpPr>
          <a:xfrm>
            <a:off x="611560" y="481062"/>
            <a:ext cx="936104" cy="576619"/>
            <a:chOff x="2431455" y="1491630"/>
            <a:chExt cx="3864522" cy="2160795"/>
          </a:xfrm>
        </p:grpSpPr>
        <p:grpSp>
          <p:nvGrpSpPr>
            <p:cNvPr id="5" name="Group 60"/>
            <p:cNvGrpSpPr/>
            <p:nvPr/>
          </p:nvGrpSpPr>
          <p:grpSpPr>
            <a:xfrm>
              <a:off x="2431455" y="1491630"/>
              <a:ext cx="3864522" cy="2160795"/>
              <a:chOff x="1763688" y="1124744"/>
              <a:chExt cx="5652564" cy="3166095"/>
            </a:xfrm>
          </p:grpSpPr>
          <p:sp>
            <p:nvSpPr>
              <p:cNvPr id="7" name="Rectangle 61"/>
              <p:cNvSpPr/>
              <p:nvPr/>
            </p:nvSpPr>
            <p:spPr>
              <a:xfrm>
                <a:off x="2699792" y="1397918"/>
                <a:ext cx="3744416" cy="23042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3" descr="F:\Trabajos\Envato\Graphic River\Duckson\Elements\lapto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1124744"/>
                <a:ext cx="5652564" cy="3166095"/>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10866"/>
            <a:stretch/>
          </p:blipFill>
          <p:spPr>
            <a:xfrm>
              <a:off x="3195189" y="1683375"/>
              <a:ext cx="2331420" cy="1472909"/>
            </a:xfrm>
            <a:prstGeom prst="rect">
              <a:avLst/>
            </a:prstGeom>
          </p:spPr>
        </p:pic>
      </p:grpSp>
      <p:graphicFrame>
        <p:nvGraphicFramePr>
          <p:cNvPr id="2" name="表格 1"/>
          <p:cNvGraphicFramePr>
            <a:graphicFrameLocks noGrp="1"/>
          </p:cNvGraphicFramePr>
          <p:nvPr>
            <p:extLst>
              <p:ext uri="{D42A27DB-BD31-4B8C-83A1-F6EECF244321}">
                <p14:modId xmlns:p14="http://schemas.microsoft.com/office/powerpoint/2010/main" val="725856060"/>
              </p:ext>
            </p:extLst>
          </p:nvPr>
        </p:nvGraphicFramePr>
        <p:xfrm>
          <a:off x="1330534" y="1491630"/>
          <a:ext cx="6337810" cy="2952327"/>
        </p:xfrm>
        <a:graphic>
          <a:graphicData uri="http://schemas.openxmlformats.org/drawingml/2006/table">
            <a:tbl>
              <a:tblPr firstRow="1" firstCol="1" bandRow="1">
                <a:tableStyleId>{E8B1032C-EA38-4F05-BA0D-38AFFFC7BED3}</a:tableStyleId>
              </a:tblPr>
              <a:tblGrid>
                <a:gridCol w="1877870"/>
                <a:gridCol w="4459940"/>
              </a:tblGrid>
              <a:tr h="292506">
                <a:tc>
                  <a:txBody>
                    <a:bodyPr/>
                    <a:lstStyle/>
                    <a:p>
                      <a:pPr algn="ctr">
                        <a:spcAft>
                          <a:spcPts val="0"/>
                        </a:spcAft>
                      </a:pPr>
                      <a:r>
                        <a:rPr lang="en-US" altLang="zh-CN" sz="1600" kern="0" dirty="0" smtClean="0">
                          <a:effectLst/>
                          <a:latin typeface="Cambria"/>
                          <a:ea typeface="+mn-ea"/>
                          <a:cs typeface="Cambria"/>
                        </a:rPr>
                        <a:t>Type</a:t>
                      </a:r>
                      <a:endParaRPr lang="zh-CN" sz="1600" kern="100" dirty="0">
                        <a:effectLst/>
                        <a:latin typeface="Cambria"/>
                        <a:ea typeface="宋体" panose="02010600030101010101" pitchFamily="2" charset="-122"/>
                        <a:cs typeface="Cambria"/>
                      </a:endParaRPr>
                    </a:p>
                  </a:txBody>
                  <a:tcPr marL="68580" marR="68580" marT="0" marB="0" anchor="ctr"/>
                </a:tc>
                <a:tc>
                  <a:txBody>
                    <a:bodyPr/>
                    <a:lstStyle/>
                    <a:p>
                      <a:pPr algn="ctr">
                        <a:spcAft>
                          <a:spcPts val="0"/>
                        </a:spcAft>
                      </a:pPr>
                      <a:r>
                        <a:rPr lang="en-US" altLang="zh-CN" sz="1600" kern="0" dirty="0" smtClean="0">
                          <a:effectLst/>
                          <a:latin typeface="Cambria"/>
                          <a:ea typeface="+mn-ea"/>
                          <a:cs typeface="Cambria"/>
                        </a:rPr>
                        <a:t>Contents</a:t>
                      </a:r>
                      <a:endParaRPr lang="zh-CN" sz="1600" kern="100" dirty="0">
                        <a:effectLst/>
                        <a:latin typeface="Cambria"/>
                        <a:ea typeface="宋体" panose="02010600030101010101" pitchFamily="2" charset="-122"/>
                        <a:cs typeface="Cambria"/>
                      </a:endParaRPr>
                    </a:p>
                  </a:txBody>
                  <a:tcPr marL="68580" marR="68580" marT="0" marB="0" anchor="ctr"/>
                </a:tc>
              </a:tr>
              <a:tr h="1220498">
                <a:tc>
                  <a:txBody>
                    <a:bodyPr/>
                    <a:lstStyle/>
                    <a:p>
                      <a:pPr algn="ctr">
                        <a:spcAft>
                          <a:spcPts val="0"/>
                        </a:spcAft>
                      </a:pPr>
                      <a:r>
                        <a:rPr lang="en-US" altLang="zh-CN" sz="1600" kern="0" dirty="0" smtClean="0">
                          <a:effectLst/>
                          <a:latin typeface="Cambria"/>
                          <a:ea typeface="+mn-ea"/>
                          <a:cs typeface="Cambria"/>
                        </a:rPr>
                        <a:t>Pros</a:t>
                      </a:r>
                      <a:endParaRPr lang="zh-CN" sz="1600" kern="100" dirty="0">
                        <a:effectLst/>
                        <a:latin typeface="Cambria"/>
                        <a:ea typeface="宋体" panose="02010600030101010101" pitchFamily="2" charset="-122"/>
                        <a:cs typeface="Cambria"/>
                      </a:endParaRPr>
                    </a:p>
                  </a:txBody>
                  <a:tcPr marL="68580" marR="68580" marT="0" marB="0" anchor="ctr"/>
                </a:tc>
                <a:tc>
                  <a:txBody>
                    <a:bodyPr/>
                    <a:lstStyle/>
                    <a:p>
                      <a:pPr marL="342900" indent="-342900" algn="l">
                        <a:spcAft>
                          <a:spcPts val="0"/>
                        </a:spcAft>
                        <a:buAutoNum type="arabicPeriod"/>
                      </a:pPr>
                      <a:r>
                        <a:rPr lang="en-US" altLang="zh-CN" sz="1600" kern="100" baseline="0" dirty="0" smtClean="0">
                          <a:effectLst/>
                          <a:latin typeface="Cambria"/>
                          <a:ea typeface="宋体" panose="02010600030101010101" pitchFamily="2" charset="-122"/>
                          <a:cs typeface="Cambria"/>
                        </a:rPr>
                        <a:t>Practical and Thorough</a:t>
                      </a:r>
                    </a:p>
                    <a:p>
                      <a:pPr marL="342900" indent="-342900" algn="l">
                        <a:spcAft>
                          <a:spcPts val="0"/>
                        </a:spcAft>
                        <a:buAutoNum type="arabicPeriod"/>
                      </a:pPr>
                      <a:r>
                        <a:rPr lang="en-US" altLang="zh-CN" sz="1600" kern="100" dirty="0" smtClean="0">
                          <a:effectLst/>
                          <a:latin typeface="Cambria"/>
                          <a:ea typeface="宋体" panose="02010600030101010101" pitchFamily="2" charset="-122"/>
                          <a:cs typeface="Cambria"/>
                        </a:rPr>
                        <a:t>Well-</a:t>
                      </a:r>
                      <a:r>
                        <a:rPr lang="en-US" altLang="zh-CN" sz="1600" kern="100" baseline="0" dirty="0" smtClean="0">
                          <a:effectLst/>
                          <a:latin typeface="Cambria"/>
                          <a:ea typeface="宋体" panose="02010600030101010101" pitchFamily="2" charset="-122"/>
                          <a:cs typeface="Cambria"/>
                        </a:rPr>
                        <a:t> Structured</a:t>
                      </a:r>
                    </a:p>
                    <a:p>
                      <a:pPr marL="342900" indent="-342900" algn="l">
                        <a:spcAft>
                          <a:spcPts val="0"/>
                        </a:spcAft>
                        <a:buAutoNum type="arabicPeriod"/>
                      </a:pPr>
                      <a:r>
                        <a:rPr lang="en-US" altLang="zh-CN" sz="1600" kern="100" dirty="0" smtClean="0">
                          <a:effectLst/>
                          <a:latin typeface="Cambria"/>
                          <a:ea typeface="宋体" panose="02010600030101010101" pitchFamily="2" charset="-122"/>
                          <a:cs typeface="Cambria"/>
                        </a:rPr>
                        <a:t>Clear Center View &amp; Analysis</a:t>
                      </a:r>
                      <a:endParaRPr lang="zh-CN" sz="1600" kern="100" dirty="0">
                        <a:effectLst/>
                        <a:latin typeface="Cambria"/>
                        <a:ea typeface="宋体" panose="02010600030101010101" pitchFamily="2" charset="-122"/>
                        <a:cs typeface="Cambria"/>
                      </a:endParaRPr>
                    </a:p>
                  </a:txBody>
                  <a:tcPr marL="68580" marR="68580" marT="0" marB="0" anchor="ctr"/>
                </a:tc>
              </a:tr>
              <a:tr h="1439323">
                <a:tc>
                  <a:txBody>
                    <a:bodyPr/>
                    <a:lstStyle/>
                    <a:p>
                      <a:pPr algn="ctr">
                        <a:spcAft>
                          <a:spcPts val="0"/>
                        </a:spcAft>
                      </a:pPr>
                      <a:r>
                        <a:rPr lang="en-US" altLang="zh-CN" sz="1600" kern="0" dirty="0" smtClean="0">
                          <a:effectLst/>
                          <a:latin typeface="Cambria"/>
                          <a:cs typeface="Cambria"/>
                        </a:rPr>
                        <a:t>Cons</a:t>
                      </a:r>
                      <a:endParaRPr lang="zh-CN" sz="1600" kern="100" dirty="0">
                        <a:effectLst/>
                        <a:latin typeface="Cambria"/>
                        <a:ea typeface="宋体" panose="02010600030101010101" pitchFamily="2" charset="-122"/>
                        <a:cs typeface="Cambria"/>
                      </a:endParaRPr>
                    </a:p>
                  </a:txBody>
                  <a:tcPr marL="68580" marR="68580" marT="0" marB="0" anchor="ctr"/>
                </a:tc>
                <a:tc>
                  <a:txBody>
                    <a:bodyPr/>
                    <a:lstStyle/>
                    <a:p>
                      <a:pPr marL="342900" indent="-342900" algn="l">
                        <a:spcAft>
                          <a:spcPts val="0"/>
                        </a:spcAft>
                        <a:buAutoNum type="arabicPeriod"/>
                      </a:pPr>
                      <a:r>
                        <a:rPr lang="en-US" altLang="zh-CN" sz="1600" kern="100" dirty="0" smtClean="0">
                          <a:effectLst/>
                          <a:latin typeface="Cambria"/>
                          <a:ea typeface="宋体" panose="02010600030101010101" pitchFamily="2" charset="-122"/>
                          <a:cs typeface="Cambria"/>
                        </a:rPr>
                        <a:t>Lack</a:t>
                      </a:r>
                      <a:r>
                        <a:rPr lang="en-US" altLang="zh-CN" sz="1600" kern="100" baseline="0" dirty="0" smtClean="0">
                          <a:effectLst/>
                          <a:latin typeface="Cambria"/>
                          <a:ea typeface="宋体" panose="02010600030101010101" pitchFamily="2" charset="-122"/>
                          <a:cs typeface="Cambria"/>
                        </a:rPr>
                        <a:t> of quantitative evidence</a:t>
                      </a:r>
                    </a:p>
                    <a:p>
                      <a:pPr marL="342900" indent="-342900" algn="l">
                        <a:spcAft>
                          <a:spcPts val="0"/>
                        </a:spcAft>
                        <a:buAutoNum type="arabicPeriod"/>
                      </a:pPr>
                      <a:r>
                        <a:rPr lang="en-US" altLang="zh-CN" sz="1600" kern="100" baseline="0" dirty="0" smtClean="0">
                          <a:effectLst/>
                          <a:latin typeface="Cambria"/>
                          <a:ea typeface="宋体" panose="02010600030101010101" pitchFamily="2" charset="-122"/>
                          <a:cs typeface="Cambria"/>
                        </a:rPr>
                        <a:t>Limited country involved </a:t>
                      </a:r>
                    </a:p>
                    <a:p>
                      <a:pPr marL="342900" indent="-342900" algn="l">
                        <a:spcAft>
                          <a:spcPts val="0"/>
                        </a:spcAft>
                        <a:buAutoNum type="arabicPeriod"/>
                      </a:pPr>
                      <a:r>
                        <a:rPr lang="en-US" altLang="zh-CN" sz="1600" kern="100" baseline="0" dirty="0" smtClean="0">
                          <a:effectLst/>
                          <a:latin typeface="Cambria"/>
                          <a:ea typeface="宋体" panose="02010600030101010101" pitchFamily="2" charset="-122"/>
                          <a:cs typeface="Cambria"/>
                        </a:rPr>
                        <a:t>Lack of future overview</a:t>
                      </a:r>
                    </a:p>
                  </a:txBody>
                  <a:tcPr marL="68580" marR="68580" marT="0" marB="0" anchor="ctr"/>
                </a:tc>
              </a:tr>
            </a:tbl>
          </a:graphicData>
        </a:graphic>
      </p:graphicFrame>
    </p:spTree>
    <p:extLst>
      <p:ext uri="{BB962C8B-B14F-4D97-AF65-F5344CB8AC3E}">
        <p14:creationId xmlns:p14="http://schemas.microsoft.com/office/powerpoint/2010/main" val="3589975855"/>
      </p:ext>
    </p:extLst>
  </p:cSld>
  <p:clrMapOvr>
    <a:masterClrMapping/>
  </p:clrMapOvr>
  <mc:AlternateContent xmlns:mc="http://schemas.openxmlformats.org/markup-compatibility/2006" xmlns:p14="http://schemas.microsoft.com/office/powerpoint/2010/main">
    <mc:Choice Requires="p14">
      <p:transition spd="slow" p14:dur="1600" advTm="5617">
        <p14:gallery dir="l"/>
      </p:transition>
    </mc:Choice>
    <mc:Fallback xmlns="">
      <p:transition spd="slow" advTm="5617">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 y="0"/>
            <a:ext cx="9127427" cy="5143500"/>
          </a:xfrm>
          <a:prstGeom prst="rect">
            <a:avLst/>
          </a:prstGeom>
        </p:spPr>
      </p:pic>
      <p:sp>
        <p:nvSpPr>
          <p:cNvPr id="5" name="TextBox 3"/>
          <p:cNvSpPr txBox="1"/>
          <p:nvPr/>
        </p:nvSpPr>
        <p:spPr>
          <a:xfrm rot="-60000">
            <a:off x="2553895" y="1964765"/>
            <a:ext cx="3305637" cy="1015663"/>
          </a:xfrm>
          <a:prstGeom prst="rect">
            <a:avLst/>
          </a:prstGeom>
          <a:noFill/>
        </p:spPr>
        <p:txBody>
          <a:bodyPr wrap="none" rtlCol="0">
            <a:spAutoFit/>
          </a:bodyPr>
          <a:lstStyle/>
          <a:p>
            <a:pPr lvl="0"/>
            <a:r>
              <a:rPr lang="en-US" altLang="zh-CN" sz="6000" dirty="0" smtClean="0">
                <a:solidFill>
                  <a:srgbClr val="292929"/>
                </a:solidFill>
                <a:latin typeface="Bebas" pitchFamily="2" charset="0"/>
              </a:rPr>
              <a:t>THANKS </a:t>
            </a:r>
            <a:endParaRPr lang="zh-CN" altLang="en-US" sz="6000" dirty="0">
              <a:solidFill>
                <a:srgbClr val="292929"/>
              </a:solidFill>
            </a:endParaRPr>
          </a:p>
        </p:txBody>
      </p:sp>
    </p:spTree>
    <p:extLst>
      <p:ext uri="{BB962C8B-B14F-4D97-AF65-F5344CB8AC3E}">
        <p14:creationId xmlns:p14="http://schemas.microsoft.com/office/powerpoint/2010/main" val="212276289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Tm="2966">
        <p15:prstTrans prst="airplane"/>
      </p:transition>
    </mc:Choice>
    <mc:Fallback>
      <p:transition xmlns:p14="http://schemas.microsoft.com/office/powerpoint/2010/main" spd="slow" advTm="2966">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4*#ppt_w"/>
                                          </p:val>
                                        </p:tav>
                                        <p:tav tm="100000">
                                          <p:val>
                                            <p:strVal val="#ppt_w"/>
                                          </p:val>
                                        </p:tav>
                                      </p:tavLst>
                                    </p:anim>
                                    <p:anim calcmode="lin" valueType="num">
                                      <p:cBhvr>
                                        <p:cTn id="8" dur="500" fill="hold"/>
                                        <p:tgtEl>
                                          <p:spTgt spid="4"/>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by="(-#ppt_w*2)" calcmode="lin" valueType="num">
                                      <p:cBhvr rctx="PPT">
                                        <p:cTn id="12" dur="500" autoRev="1" fill="hold">
                                          <p:stCondLst>
                                            <p:cond delay="0"/>
                                          </p:stCondLst>
                                        </p:cTn>
                                        <p:tgtEl>
                                          <p:spTgt spid="5"/>
                                        </p:tgtEl>
                                        <p:attrNameLst>
                                          <p:attrName>ppt_w</p:attrName>
                                        </p:attrNameLst>
                                      </p:cBhvr>
                                    </p:anim>
                                    <p:anim by="(#ppt_w*0.50)" calcmode="lin" valueType="num">
                                      <p:cBhvr>
                                        <p:cTn id="13" dur="500" decel="50000" autoRev="1" fill="hold">
                                          <p:stCondLst>
                                            <p:cond delay="0"/>
                                          </p:stCondLst>
                                        </p:cTn>
                                        <p:tgtEl>
                                          <p:spTgt spid="5"/>
                                        </p:tgtEl>
                                        <p:attrNameLst>
                                          <p:attrName>ppt_x</p:attrName>
                                        </p:attrNameLst>
                                      </p:cBhvr>
                                    </p:anim>
                                    <p:anim from="(-#ppt_h/2)" to="(#ppt_y)" calcmode="lin" valueType="num">
                                      <p:cBhvr>
                                        <p:cTn id="14" dur="1000" fill="hold">
                                          <p:stCondLst>
                                            <p:cond delay="0"/>
                                          </p:stCondLst>
                                        </p:cTn>
                                        <p:tgtEl>
                                          <p:spTgt spid="5"/>
                                        </p:tgtEl>
                                        <p:attrNameLst>
                                          <p:attrName>ppt_y</p:attrName>
                                        </p:attrNameLst>
                                      </p:cBhvr>
                                    </p:anim>
                                    <p:animRot by="21600000">
                                      <p:cBhvr>
                                        <p:cTn id="15"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矩形 5"/>
          <p:cNvSpPr/>
          <p:nvPr/>
        </p:nvSpPr>
        <p:spPr>
          <a:xfrm>
            <a:off x="1331640" y="0"/>
            <a:ext cx="5112568" cy="51435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3"/>
          <p:cNvSpPr txBox="1"/>
          <p:nvPr/>
        </p:nvSpPr>
        <p:spPr>
          <a:xfrm>
            <a:off x="3023824" y="555526"/>
            <a:ext cx="1836208" cy="461665"/>
          </a:xfrm>
          <a:prstGeom prst="rect">
            <a:avLst/>
          </a:prstGeom>
          <a:noFill/>
        </p:spPr>
        <p:txBody>
          <a:bodyPr wrap="none" rtlCol="0">
            <a:spAutoFit/>
          </a:bodyPr>
          <a:lstStyle/>
          <a:p>
            <a:r>
              <a:rPr lang="en-US" altLang="zh-CN" sz="2400" dirty="0">
                <a:ln>
                  <a:solidFill>
                    <a:schemeClr val="bg1"/>
                  </a:solidFill>
                </a:ln>
                <a:noFill/>
                <a:latin typeface="微软雅黑" pitchFamily="34" charset="-122"/>
                <a:ea typeface="微软雅黑" pitchFamily="34" charset="-122"/>
              </a:rPr>
              <a:t>CONTENTS</a:t>
            </a:r>
            <a:endParaRPr lang="zh-CN" altLang="en-US" sz="2400" dirty="0">
              <a:ln>
                <a:solidFill>
                  <a:schemeClr val="bg1"/>
                </a:solidFill>
              </a:ln>
              <a:noFill/>
              <a:latin typeface="微软雅黑" pitchFamily="34" charset="-122"/>
              <a:ea typeface="微软雅黑" pitchFamily="34" charset="-122"/>
            </a:endParaRPr>
          </a:p>
        </p:txBody>
      </p:sp>
      <p:sp>
        <p:nvSpPr>
          <p:cNvPr id="13" name="矩形 12"/>
          <p:cNvSpPr/>
          <p:nvPr/>
        </p:nvSpPr>
        <p:spPr>
          <a:xfrm>
            <a:off x="2105385" y="483518"/>
            <a:ext cx="3546735" cy="475108"/>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22"/>
          <p:cNvSpPr>
            <a:spLocks noChangeArrowheads="1"/>
          </p:cNvSpPr>
          <p:nvPr/>
        </p:nvSpPr>
        <p:spPr bwMode="auto">
          <a:xfrm>
            <a:off x="2627784" y="1400071"/>
            <a:ext cx="268944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fontAlgn="base" hangingPunct="1">
              <a:lnSpc>
                <a:spcPct val="120000"/>
              </a:lnSpc>
              <a:buClrTx/>
              <a:buSzTx/>
            </a:pPr>
            <a:r>
              <a:rPr lang="en-US" altLang="zh-CN" dirty="0" smtClean="0">
                <a:solidFill>
                  <a:schemeClr val="bg1"/>
                </a:solidFill>
                <a:latin typeface="Cambria"/>
                <a:ea typeface="微软雅黑" pitchFamily="34" charset="-122"/>
                <a:cs typeface="Cambria"/>
              </a:rPr>
              <a:t>1. Introduction</a:t>
            </a:r>
            <a:endParaRPr lang="zh-CN" altLang="en-US" dirty="0">
              <a:solidFill>
                <a:schemeClr val="bg1"/>
              </a:solidFill>
              <a:latin typeface="Cambria"/>
              <a:ea typeface="微软雅黑" pitchFamily="34" charset="-122"/>
              <a:cs typeface="Cambria"/>
            </a:endParaRPr>
          </a:p>
        </p:txBody>
      </p:sp>
      <p:sp>
        <p:nvSpPr>
          <p:cNvPr id="15" name="Rectangle 22"/>
          <p:cNvSpPr>
            <a:spLocks noChangeArrowheads="1"/>
          </p:cNvSpPr>
          <p:nvPr/>
        </p:nvSpPr>
        <p:spPr bwMode="auto">
          <a:xfrm>
            <a:off x="2627784" y="2058982"/>
            <a:ext cx="3697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dirty="0" smtClean="0">
                <a:solidFill>
                  <a:schemeClr val="bg1"/>
                </a:solidFill>
              </a:rPr>
              <a:t>2. Deposit </a:t>
            </a:r>
            <a:r>
              <a:rPr lang="en-US" altLang="zh-CN" dirty="0">
                <a:solidFill>
                  <a:schemeClr val="bg1"/>
                </a:solidFill>
              </a:rPr>
              <a:t>Collection and Credit Extension in the Microfinance Sector </a:t>
            </a:r>
          </a:p>
        </p:txBody>
      </p:sp>
      <p:sp>
        <p:nvSpPr>
          <p:cNvPr id="16" name="Rectangle 22"/>
          <p:cNvSpPr>
            <a:spLocks noChangeArrowheads="1"/>
          </p:cNvSpPr>
          <p:nvPr/>
        </p:nvSpPr>
        <p:spPr bwMode="auto">
          <a:xfrm>
            <a:off x="2627784" y="2832797"/>
            <a:ext cx="3600400" cy="74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20000"/>
              </a:lnSpc>
            </a:pPr>
            <a:r>
              <a:rPr lang="en-US" altLang="zh-CN" dirty="0" smtClean="0">
                <a:solidFill>
                  <a:srgbClr val="FFFFFF"/>
                </a:solidFill>
              </a:rPr>
              <a:t>3. Links </a:t>
            </a:r>
            <a:r>
              <a:rPr lang="en-US" altLang="zh-CN" dirty="0">
                <a:solidFill>
                  <a:srgbClr val="FFFFFF"/>
                </a:solidFill>
              </a:rPr>
              <a:t>Between the Operations of MFIs and Banks, Donors and NGOs </a:t>
            </a:r>
          </a:p>
        </p:txBody>
      </p:sp>
      <p:sp>
        <p:nvSpPr>
          <p:cNvPr id="17" name="Rectangle 22"/>
          <p:cNvSpPr>
            <a:spLocks noChangeArrowheads="1"/>
          </p:cNvSpPr>
          <p:nvPr/>
        </p:nvSpPr>
        <p:spPr bwMode="auto">
          <a:xfrm>
            <a:off x="2627784" y="3704327"/>
            <a:ext cx="295232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20000"/>
              </a:lnSpc>
            </a:pPr>
            <a:r>
              <a:rPr lang="zh-CN" altLang="en-US" b="1" dirty="0" smtClean="0">
                <a:solidFill>
                  <a:srgbClr val="FFFFFF"/>
                </a:solidFill>
                <a:latin typeface="微软雅黑" pitchFamily="34" charset="-122"/>
                <a:ea typeface="微软雅黑" pitchFamily="34" charset="-122"/>
              </a:rPr>
              <a:t>4</a:t>
            </a:r>
            <a:r>
              <a:rPr lang="en-US" altLang="zh-CN" b="1" dirty="0" smtClean="0">
                <a:solidFill>
                  <a:srgbClr val="FFFFFF"/>
                </a:solidFill>
                <a:latin typeface="微软雅黑" pitchFamily="34" charset="-122"/>
                <a:ea typeface="微软雅黑" pitchFamily="34" charset="-122"/>
              </a:rPr>
              <a:t>. </a:t>
            </a:r>
            <a:r>
              <a:rPr lang="en-US" altLang="zh-CN" dirty="0" smtClean="0">
                <a:solidFill>
                  <a:srgbClr val="FFFFFF"/>
                </a:solidFill>
              </a:rPr>
              <a:t>The </a:t>
            </a:r>
            <a:r>
              <a:rPr lang="en-US" altLang="zh-CN" dirty="0">
                <a:solidFill>
                  <a:srgbClr val="FFFFFF"/>
                </a:solidFill>
              </a:rPr>
              <a:t>Role of Governments </a:t>
            </a:r>
          </a:p>
        </p:txBody>
      </p:sp>
      <p:sp>
        <p:nvSpPr>
          <p:cNvPr id="18" name="Rectangle 22"/>
          <p:cNvSpPr>
            <a:spLocks noChangeArrowheads="1"/>
          </p:cNvSpPr>
          <p:nvPr/>
        </p:nvSpPr>
        <p:spPr bwMode="auto">
          <a:xfrm>
            <a:off x="2627784" y="4280391"/>
            <a:ext cx="316835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lnSpc>
                <a:spcPct val="120000"/>
              </a:lnSpc>
            </a:pPr>
            <a:r>
              <a:rPr lang="en-US" altLang="zh-CN" dirty="0" smtClean="0">
                <a:solidFill>
                  <a:srgbClr val="FFFFFF"/>
                </a:solidFill>
              </a:rPr>
              <a:t>5. </a:t>
            </a:r>
            <a:r>
              <a:rPr lang="en-US" altLang="zh-CN" dirty="0" smtClean="0">
                <a:solidFill>
                  <a:srgbClr val="FFFFFF"/>
                </a:solidFill>
              </a:rPr>
              <a:t>Conclusions &amp; Comments </a:t>
            </a:r>
            <a:endParaRPr lang="en-US" altLang="zh-CN" dirty="0">
              <a:solidFill>
                <a:srgbClr val="FFFFFF"/>
              </a:solidFill>
            </a:endParaRPr>
          </a:p>
        </p:txBody>
      </p:sp>
      <p:sp>
        <p:nvSpPr>
          <p:cNvPr id="19" name="矩形 18"/>
          <p:cNvSpPr/>
          <p:nvPr/>
        </p:nvSpPr>
        <p:spPr>
          <a:xfrm>
            <a:off x="2267744" y="1527654"/>
            <a:ext cx="18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2267744" y="2247734"/>
            <a:ext cx="18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2267744" y="3003798"/>
            <a:ext cx="18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2267744" y="3795886"/>
            <a:ext cx="18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2267744" y="4407974"/>
            <a:ext cx="180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58756253"/>
      </p:ext>
    </p:extLst>
  </p:cSld>
  <p:clrMapOvr>
    <a:masterClrMapping/>
  </p:clrMapOvr>
  <mc:AlternateContent xmlns:mc="http://schemas.openxmlformats.org/markup-compatibility/2006" xmlns:p14="http://schemas.microsoft.com/office/powerpoint/2010/main">
    <mc:Choice Requires="p14">
      <p:transition spd="slow" p14:dur="1600" advTm="5637">
        <p14:gallery dir="l"/>
      </p:transition>
    </mc:Choice>
    <mc:Fallback xmlns="">
      <p:transition spd="slow" advTm="5637">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iterate type="lt">
                                        <p:tmPct val="10000"/>
                                      </p:iterate>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55"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par>
                              <p:cTn id="17" fill="hold">
                                <p:stCondLst>
                                  <p:cond delay="1500"/>
                                </p:stCondLst>
                                <p:childTnLst>
                                  <p:par>
                                    <p:cTn id="18" presetID="2" presetClass="entr" presetSubtype="4" fill="hold" grpId="0" nodeType="afterEffect" p14:presetBounceEnd="20000">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14:bounceEnd="20000">
                                          <p:cBhvr additive="base">
                                            <p:cTn id="20" dur="500" fill="hold"/>
                                            <p:tgtEl>
                                              <p:spTgt spid="19"/>
                                            </p:tgtEl>
                                            <p:attrNameLst>
                                              <p:attrName>ppt_x</p:attrName>
                                            </p:attrNameLst>
                                          </p:cBhvr>
                                          <p:tavLst>
                                            <p:tav tm="0">
                                              <p:val>
                                                <p:strVal val="#ppt_x"/>
                                              </p:val>
                                            </p:tav>
                                            <p:tav tm="100000">
                                              <p:val>
                                                <p:strVal val="#ppt_x"/>
                                              </p:val>
                                            </p:tav>
                                          </p:tavLst>
                                        </p:anim>
                                        <p:anim calcmode="lin" valueType="num" p14:bounceEnd="20000">
                                          <p:cBhvr additive="base">
                                            <p:cTn id="21" dur="500" fill="hold"/>
                                            <p:tgtEl>
                                              <p:spTgt spid="1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14:presetBounceEnd="20000">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14:bounceEnd="20000">
                                          <p:cBhvr additive="base">
                                            <p:cTn id="24" dur="500" fill="hold"/>
                                            <p:tgtEl>
                                              <p:spTgt spid="20"/>
                                            </p:tgtEl>
                                            <p:attrNameLst>
                                              <p:attrName>ppt_x</p:attrName>
                                            </p:attrNameLst>
                                          </p:cBhvr>
                                          <p:tavLst>
                                            <p:tav tm="0">
                                              <p:val>
                                                <p:strVal val="#ppt_x"/>
                                              </p:val>
                                            </p:tav>
                                            <p:tav tm="100000">
                                              <p:val>
                                                <p:strVal val="#ppt_x"/>
                                              </p:val>
                                            </p:tav>
                                          </p:tavLst>
                                        </p:anim>
                                        <p:anim calcmode="lin" valueType="num" p14:bounceEnd="20000">
                                          <p:cBhvr additive="base">
                                            <p:cTn id="25" dur="500" fill="hold"/>
                                            <p:tgtEl>
                                              <p:spTgt spid="2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20000">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14:bounceEnd="20000">
                                          <p:cBhvr additive="base">
                                            <p:cTn id="28" dur="500" fill="hold"/>
                                            <p:tgtEl>
                                              <p:spTgt spid="21"/>
                                            </p:tgtEl>
                                            <p:attrNameLst>
                                              <p:attrName>ppt_x</p:attrName>
                                            </p:attrNameLst>
                                          </p:cBhvr>
                                          <p:tavLst>
                                            <p:tav tm="0">
                                              <p:val>
                                                <p:strVal val="#ppt_x"/>
                                              </p:val>
                                            </p:tav>
                                            <p:tav tm="100000">
                                              <p:val>
                                                <p:strVal val="#ppt_x"/>
                                              </p:val>
                                            </p:tav>
                                          </p:tavLst>
                                        </p:anim>
                                        <p:anim calcmode="lin" valueType="num" p14:bounceEnd="20000">
                                          <p:cBhvr additive="base">
                                            <p:cTn id="29" dur="500" fill="hold"/>
                                            <p:tgtEl>
                                              <p:spTgt spid="21"/>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14:presetBounceEnd="20000">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14:bounceEnd="20000">
                                          <p:cBhvr additive="base">
                                            <p:cTn id="32" dur="500" fill="hold"/>
                                            <p:tgtEl>
                                              <p:spTgt spid="22"/>
                                            </p:tgtEl>
                                            <p:attrNameLst>
                                              <p:attrName>ppt_x</p:attrName>
                                            </p:attrNameLst>
                                          </p:cBhvr>
                                          <p:tavLst>
                                            <p:tav tm="0">
                                              <p:val>
                                                <p:strVal val="#ppt_x"/>
                                              </p:val>
                                            </p:tav>
                                            <p:tav tm="100000">
                                              <p:val>
                                                <p:strVal val="#ppt_x"/>
                                              </p:val>
                                            </p:tav>
                                          </p:tavLst>
                                        </p:anim>
                                        <p:anim calcmode="lin" valueType="num" p14:bounceEnd="20000">
                                          <p:cBhvr additive="base">
                                            <p:cTn id="33" dur="50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14:presetBounceEnd="20000">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14:bounceEnd="20000">
                                          <p:cBhvr additive="base">
                                            <p:cTn id="36" dur="500" fill="hold"/>
                                            <p:tgtEl>
                                              <p:spTgt spid="23"/>
                                            </p:tgtEl>
                                            <p:attrNameLst>
                                              <p:attrName>ppt_x</p:attrName>
                                            </p:attrNameLst>
                                          </p:cBhvr>
                                          <p:tavLst>
                                            <p:tav tm="0">
                                              <p:val>
                                                <p:strVal val="#ppt_x"/>
                                              </p:val>
                                            </p:tav>
                                            <p:tav tm="100000">
                                              <p:val>
                                                <p:strVal val="#ppt_x"/>
                                              </p:val>
                                            </p:tav>
                                          </p:tavLst>
                                        </p:anim>
                                        <p:anim calcmode="lin" valueType="num" p14:bounceEnd="20000">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par>
                              <p:cTn id="38" fill="hold">
                                <p:stCondLst>
                                  <p:cond delay="2000"/>
                                </p:stCondLst>
                                <p:childTnLst>
                                  <p:par>
                                    <p:cTn id="39" presetID="12" presetClass="entr" presetSubtype="2"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p:tgtEl>
                                              <p:spTgt spid="14"/>
                                            </p:tgtEl>
                                            <p:attrNameLst>
                                              <p:attrName>ppt_x</p:attrName>
                                            </p:attrNameLst>
                                          </p:cBhvr>
                                          <p:tavLst>
                                            <p:tav tm="0">
                                              <p:val>
                                                <p:strVal val="#ppt_x+#ppt_w*1.125000"/>
                                              </p:val>
                                            </p:tav>
                                            <p:tav tm="100000">
                                              <p:val>
                                                <p:strVal val="#ppt_x"/>
                                              </p:val>
                                            </p:tav>
                                          </p:tavLst>
                                        </p:anim>
                                        <p:animEffect transition="in" filter="wipe(left)">
                                          <p:cBhvr>
                                            <p:cTn id="42" dur="500"/>
                                            <p:tgtEl>
                                              <p:spTgt spid="14"/>
                                            </p:tgtEl>
                                          </p:cBhvr>
                                        </p:animEffect>
                                      </p:childTnLst>
                                    </p:cTn>
                                  </p:par>
                                  <p:par>
                                    <p:cTn id="43" presetID="12" presetClass="entr" presetSubtype="2"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p:tgtEl>
                                              <p:spTgt spid="15"/>
                                            </p:tgtEl>
                                            <p:attrNameLst>
                                              <p:attrName>ppt_x</p:attrName>
                                            </p:attrNameLst>
                                          </p:cBhvr>
                                          <p:tavLst>
                                            <p:tav tm="0">
                                              <p:val>
                                                <p:strVal val="#ppt_x+#ppt_w*1.125000"/>
                                              </p:val>
                                            </p:tav>
                                            <p:tav tm="100000">
                                              <p:val>
                                                <p:strVal val="#ppt_x"/>
                                              </p:val>
                                            </p:tav>
                                          </p:tavLst>
                                        </p:anim>
                                        <p:animEffect transition="in" filter="wipe(left)">
                                          <p:cBhvr>
                                            <p:cTn id="46" dur="500"/>
                                            <p:tgtEl>
                                              <p:spTgt spid="15"/>
                                            </p:tgtEl>
                                          </p:cBhvr>
                                        </p:animEffect>
                                      </p:childTnLst>
                                    </p:cTn>
                                  </p:par>
                                  <p:par>
                                    <p:cTn id="47" presetID="12" presetClass="entr" presetSubtype="2"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p:tgtEl>
                                              <p:spTgt spid="16"/>
                                            </p:tgtEl>
                                            <p:attrNameLst>
                                              <p:attrName>ppt_x</p:attrName>
                                            </p:attrNameLst>
                                          </p:cBhvr>
                                          <p:tavLst>
                                            <p:tav tm="0">
                                              <p:val>
                                                <p:strVal val="#ppt_x+#ppt_w*1.125000"/>
                                              </p:val>
                                            </p:tav>
                                            <p:tav tm="100000">
                                              <p:val>
                                                <p:strVal val="#ppt_x"/>
                                              </p:val>
                                            </p:tav>
                                          </p:tavLst>
                                        </p:anim>
                                        <p:animEffect transition="in" filter="wipe(left)">
                                          <p:cBhvr>
                                            <p:cTn id="50" dur="500"/>
                                            <p:tgtEl>
                                              <p:spTgt spid="16"/>
                                            </p:tgtEl>
                                          </p:cBhvr>
                                        </p:animEffect>
                                      </p:childTnLst>
                                    </p:cTn>
                                  </p:par>
                                  <p:par>
                                    <p:cTn id="51" presetID="12" presetClass="entr" presetSubtype="2"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p:tgtEl>
                                              <p:spTgt spid="17"/>
                                            </p:tgtEl>
                                            <p:attrNameLst>
                                              <p:attrName>ppt_x</p:attrName>
                                            </p:attrNameLst>
                                          </p:cBhvr>
                                          <p:tavLst>
                                            <p:tav tm="0">
                                              <p:val>
                                                <p:strVal val="#ppt_x+#ppt_w*1.125000"/>
                                              </p:val>
                                            </p:tav>
                                            <p:tav tm="100000">
                                              <p:val>
                                                <p:strVal val="#ppt_x"/>
                                              </p:val>
                                            </p:tav>
                                          </p:tavLst>
                                        </p:anim>
                                        <p:animEffect transition="in" filter="wipe(left)">
                                          <p:cBhvr>
                                            <p:cTn id="54" dur="500"/>
                                            <p:tgtEl>
                                              <p:spTgt spid="17"/>
                                            </p:tgtEl>
                                          </p:cBhvr>
                                        </p:animEffect>
                                      </p:childTnLst>
                                    </p:cTn>
                                  </p:par>
                                  <p:par>
                                    <p:cTn id="55" presetID="12" presetClass="entr" presetSubtype="2"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p:tgtEl>
                                              <p:spTgt spid="18"/>
                                            </p:tgtEl>
                                            <p:attrNameLst>
                                              <p:attrName>ppt_x</p:attrName>
                                            </p:attrNameLst>
                                          </p:cBhvr>
                                          <p:tavLst>
                                            <p:tav tm="0">
                                              <p:val>
                                                <p:strVal val="#ppt_x+#ppt_w*1.125000"/>
                                              </p:val>
                                            </p:tav>
                                            <p:tav tm="100000">
                                              <p:val>
                                                <p:strVal val="#ppt_x"/>
                                              </p:val>
                                            </p:tav>
                                          </p:tavLst>
                                        </p:anim>
                                        <p:animEffect transition="in" filter="wipe(left)">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3" grpId="0" animBg="1"/>
          <p:bldP spid="14" grpId="0"/>
          <p:bldP spid="15" grpId="0"/>
          <p:bldP spid="16" grpId="0"/>
          <p:bldP spid="17" grpId="0"/>
          <p:bldP spid="18" grpId="0"/>
          <p:bldP spid="19" grpId="0" animBg="1"/>
          <p:bldP spid="20" grpId="0" animBg="1"/>
          <p:bldP spid="21" grpId="0" animBg="1"/>
          <p:bldP spid="22" grpId="0" animBg="1"/>
          <p:bldP spid="23" grpId="0" animBg="1"/>
        </p:bldLst>
      </p:timing>
    </mc:Choice>
    <mc:Fallback xmlns="">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iterate type="lt">
                                        <p:tmPct val="10000"/>
                                      </p:iterate>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55"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ppt_x"/>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par>
                              <p:cTn id="38" fill="hold">
                                <p:stCondLst>
                                  <p:cond delay="2000"/>
                                </p:stCondLst>
                                <p:childTnLst>
                                  <p:par>
                                    <p:cTn id="39" presetID="12" presetClass="entr" presetSubtype="2"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p:tgtEl>
                                              <p:spTgt spid="14"/>
                                            </p:tgtEl>
                                            <p:attrNameLst>
                                              <p:attrName>ppt_x</p:attrName>
                                            </p:attrNameLst>
                                          </p:cBhvr>
                                          <p:tavLst>
                                            <p:tav tm="0">
                                              <p:val>
                                                <p:strVal val="#ppt_x+#ppt_w*1.125000"/>
                                              </p:val>
                                            </p:tav>
                                            <p:tav tm="100000">
                                              <p:val>
                                                <p:strVal val="#ppt_x"/>
                                              </p:val>
                                            </p:tav>
                                          </p:tavLst>
                                        </p:anim>
                                        <p:animEffect transition="in" filter="wipe(left)">
                                          <p:cBhvr>
                                            <p:cTn id="42" dur="500"/>
                                            <p:tgtEl>
                                              <p:spTgt spid="14"/>
                                            </p:tgtEl>
                                          </p:cBhvr>
                                        </p:animEffect>
                                      </p:childTnLst>
                                    </p:cTn>
                                  </p:par>
                                  <p:par>
                                    <p:cTn id="43" presetID="12" presetClass="entr" presetSubtype="2"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p:tgtEl>
                                              <p:spTgt spid="15"/>
                                            </p:tgtEl>
                                            <p:attrNameLst>
                                              <p:attrName>ppt_x</p:attrName>
                                            </p:attrNameLst>
                                          </p:cBhvr>
                                          <p:tavLst>
                                            <p:tav tm="0">
                                              <p:val>
                                                <p:strVal val="#ppt_x+#ppt_w*1.125000"/>
                                              </p:val>
                                            </p:tav>
                                            <p:tav tm="100000">
                                              <p:val>
                                                <p:strVal val="#ppt_x"/>
                                              </p:val>
                                            </p:tav>
                                          </p:tavLst>
                                        </p:anim>
                                        <p:animEffect transition="in" filter="wipe(left)">
                                          <p:cBhvr>
                                            <p:cTn id="46" dur="500"/>
                                            <p:tgtEl>
                                              <p:spTgt spid="15"/>
                                            </p:tgtEl>
                                          </p:cBhvr>
                                        </p:animEffect>
                                      </p:childTnLst>
                                    </p:cTn>
                                  </p:par>
                                  <p:par>
                                    <p:cTn id="47" presetID="12" presetClass="entr" presetSubtype="2"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p:tgtEl>
                                              <p:spTgt spid="16"/>
                                            </p:tgtEl>
                                            <p:attrNameLst>
                                              <p:attrName>ppt_x</p:attrName>
                                            </p:attrNameLst>
                                          </p:cBhvr>
                                          <p:tavLst>
                                            <p:tav tm="0">
                                              <p:val>
                                                <p:strVal val="#ppt_x+#ppt_w*1.125000"/>
                                              </p:val>
                                            </p:tav>
                                            <p:tav tm="100000">
                                              <p:val>
                                                <p:strVal val="#ppt_x"/>
                                              </p:val>
                                            </p:tav>
                                          </p:tavLst>
                                        </p:anim>
                                        <p:animEffect transition="in" filter="wipe(left)">
                                          <p:cBhvr>
                                            <p:cTn id="50" dur="500"/>
                                            <p:tgtEl>
                                              <p:spTgt spid="16"/>
                                            </p:tgtEl>
                                          </p:cBhvr>
                                        </p:animEffect>
                                      </p:childTnLst>
                                    </p:cTn>
                                  </p:par>
                                  <p:par>
                                    <p:cTn id="51" presetID="12" presetClass="entr" presetSubtype="2"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p:tgtEl>
                                              <p:spTgt spid="17"/>
                                            </p:tgtEl>
                                            <p:attrNameLst>
                                              <p:attrName>ppt_x</p:attrName>
                                            </p:attrNameLst>
                                          </p:cBhvr>
                                          <p:tavLst>
                                            <p:tav tm="0">
                                              <p:val>
                                                <p:strVal val="#ppt_x+#ppt_w*1.125000"/>
                                              </p:val>
                                            </p:tav>
                                            <p:tav tm="100000">
                                              <p:val>
                                                <p:strVal val="#ppt_x"/>
                                              </p:val>
                                            </p:tav>
                                          </p:tavLst>
                                        </p:anim>
                                        <p:animEffect transition="in" filter="wipe(left)">
                                          <p:cBhvr>
                                            <p:cTn id="54" dur="500"/>
                                            <p:tgtEl>
                                              <p:spTgt spid="17"/>
                                            </p:tgtEl>
                                          </p:cBhvr>
                                        </p:animEffect>
                                      </p:childTnLst>
                                    </p:cTn>
                                  </p:par>
                                  <p:par>
                                    <p:cTn id="55" presetID="12" presetClass="entr" presetSubtype="2"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p:tgtEl>
                                              <p:spTgt spid="18"/>
                                            </p:tgtEl>
                                            <p:attrNameLst>
                                              <p:attrName>ppt_x</p:attrName>
                                            </p:attrNameLst>
                                          </p:cBhvr>
                                          <p:tavLst>
                                            <p:tav tm="0">
                                              <p:val>
                                                <p:strVal val="#ppt_x+#ppt_w*1.125000"/>
                                              </p:val>
                                            </p:tav>
                                            <p:tav tm="100000">
                                              <p:val>
                                                <p:strVal val="#ppt_x"/>
                                              </p:val>
                                            </p:tav>
                                          </p:tavLst>
                                        </p:anim>
                                        <p:animEffect transition="in" filter="wipe(left)">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3" grpId="0" animBg="1"/>
          <p:bldP spid="14" grpId="0"/>
          <p:bldP spid="15" grpId="0"/>
          <p:bldP spid="16" grpId="0"/>
          <p:bldP spid="17" grpId="0"/>
          <p:bldP spid="18" grpId="0"/>
          <p:bldP spid="19" grpId="0" animBg="1"/>
          <p:bldP spid="20" grpId="0" animBg="1"/>
          <p:bldP spid="21" grpId="0" animBg="1"/>
          <p:bldP spid="22" grpId="0" animBg="1"/>
          <p:bldP spid="23"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矩形 23"/>
          <p:cNvSpPr/>
          <p:nvPr/>
        </p:nvSpPr>
        <p:spPr>
          <a:xfrm>
            <a:off x="0" y="1599642"/>
            <a:ext cx="9144000" cy="1944216"/>
          </a:xfrm>
          <a:prstGeom prst="rect">
            <a:avLst/>
          </a:prstGeom>
          <a:solidFill>
            <a:schemeClr val="accent2">
              <a:alpha val="9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3107803" y="1131590"/>
            <a:ext cx="2928394" cy="2867153"/>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3"/>
          <p:cNvSpPr txBox="1"/>
          <p:nvPr/>
        </p:nvSpPr>
        <p:spPr>
          <a:xfrm>
            <a:off x="3212658" y="2336562"/>
            <a:ext cx="2718688" cy="523220"/>
          </a:xfrm>
          <a:prstGeom prst="rect">
            <a:avLst/>
          </a:prstGeom>
          <a:noFill/>
        </p:spPr>
        <p:txBody>
          <a:bodyPr wrap="none" rtlCol="0">
            <a:spAutoFit/>
          </a:bodyPr>
          <a:lstStyle/>
          <a:p>
            <a:pPr algn="ctr"/>
            <a:r>
              <a:rPr lang="en-US" altLang="zh-CN" sz="2800" b="1" dirty="0" smtClean="0">
                <a:solidFill>
                  <a:srgbClr val="4D4D4D"/>
                </a:solidFill>
                <a:latin typeface="微软雅黑" pitchFamily="34" charset="-122"/>
                <a:ea typeface="微软雅黑" pitchFamily="34" charset="-122"/>
              </a:rPr>
              <a:t>1. Introduction</a:t>
            </a:r>
            <a:endParaRPr lang="zh-CN" altLang="en-US" sz="2800" b="1" dirty="0">
              <a:solidFill>
                <a:srgbClr val="4D4D4D"/>
              </a:solidFill>
              <a:latin typeface="微软雅黑" pitchFamily="34" charset="-122"/>
              <a:ea typeface="微软雅黑" pitchFamily="34" charset="-122"/>
            </a:endParaRPr>
          </a:p>
        </p:txBody>
      </p:sp>
    </p:spTree>
    <p:extLst>
      <p:ext uri="{BB962C8B-B14F-4D97-AF65-F5344CB8AC3E}">
        <p14:creationId xmlns:p14="http://schemas.microsoft.com/office/powerpoint/2010/main" val="856379338"/>
      </p:ext>
    </p:extLst>
  </p:cSld>
  <p:clrMapOvr>
    <a:masterClrMapping/>
  </p:clrMapOvr>
  <mc:AlternateContent xmlns:mc="http://schemas.openxmlformats.org/markup-compatibility/2006" xmlns:p14="http://schemas.microsoft.com/office/powerpoint/2010/main">
    <mc:Choice Requires="p14">
      <p:transition spd="slow" p14:dur="1600" advTm="2716">
        <p14:gallery dir="l"/>
      </p:transition>
    </mc:Choice>
    <mc:Fallback xmlns="">
      <p:transition spd="slow" advTm="2716">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repeatCount="200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strVal val="4*#ppt_w"/>
                                          </p:val>
                                        </p:tav>
                                        <p:tav tm="100000">
                                          <p:val>
                                            <p:strVal val="#ppt_w"/>
                                          </p:val>
                                        </p:tav>
                                      </p:tavLst>
                                    </p:anim>
                                    <p:anim calcmode="lin" valueType="num">
                                      <p:cBhvr>
                                        <p:cTn id="8" dur="500" fill="hold"/>
                                        <p:tgtEl>
                                          <p:spTgt spid="25"/>
                                        </p:tgtEl>
                                        <p:attrNameLst>
                                          <p:attrName>ppt_h</p:attrName>
                                        </p:attrNameLst>
                                      </p:cBhvr>
                                      <p:tavLst>
                                        <p:tav tm="0">
                                          <p:val>
                                            <p:strVal val="4*#ppt_h"/>
                                          </p:val>
                                        </p:tav>
                                        <p:tav tm="100000">
                                          <p:val>
                                            <p:strVal val="#ppt_h"/>
                                          </p:val>
                                        </p:tav>
                                      </p:tavLst>
                                    </p:anim>
                                  </p:childTnLst>
                                </p:cTn>
                              </p:par>
                            </p:childTnLst>
                          </p:cTn>
                        </p:par>
                        <p:par>
                          <p:cTn id="9" fill="hold">
                            <p:stCondLst>
                              <p:cond delay="1000"/>
                            </p:stCondLst>
                            <p:childTnLst>
                              <p:par>
                                <p:cTn id="10" presetID="16" presetClass="entr" presetSubtype="37"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500"/>
                                        <p:tgtEl>
                                          <p:spTgt spid="24"/>
                                        </p:tgtEl>
                                      </p:cBhvr>
                                    </p:animEffect>
                                  </p:childTnLst>
                                </p:cTn>
                              </p:par>
                            </p:childTnLst>
                          </p:cTn>
                        </p:par>
                        <p:par>
                          <p:cTn id="13" fill="hold">
                            <p:stCondLst>
                              <p:cond delay="1500"/>
                            </p:stCondLst>
                            <p:childTnLst>
                              <p:par>
                                <p:cTn id="14" presetID="12" presetClass="entr" presetSubtype="4" fill="hold" grpId="0" nodeType="afterEffect">
                                  <p:stCondLst>
                                    <p:cond delay="0"/>
                                  </p:stCondLst>
                                  <p:iterate type="lt">
                                    <p:tmPct val="10000"/>
                                  </p:iterate>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p:tgtEl>
                                          <p:spTgt spid="26"/>
                                        </p:tgtEl>
                                        <p:attrNameLst>
                                          <p:attrName>ppt_y</p:attrName>
                                        </p:attrNameLst>
                                      </p:cBhvr>
                                      <p:tavLst>
                                        <p:tav tm="0">
                                          <p:val>
                                            <p:strVal val="#ppt_y+#ppt_h*1.125000"/>
                                          </p:val>
                                        </p:tav>
                                        <p:tav tm="100000">
                                          <p:val>
                                            <p:strVal val="#ppt_y"/>
                                          </p:val>
                                        </p:tav>
                                      </p:tavLst>
                                    </p:anim>
                                    <p:animEffect transition="in" filter="wipe(up)">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2"/>
          <p:cNvSpPr txBox="1"/>
          <p:nvPr/>
        </p:nvSpPr>
        <p:spPr>
          <a:xfrm>
            <a:off x="1391600" y="306835"/>
            <a:ext cx="1932265" cy="430887"/>
          </a:xfrm>
          <a:prstGeom prst="rect">
            <a:avLst/>
          </a:prstGeom>
          <a:noFill/>
        </p:spPr>
        <p:txBody>
          <a:bodyPr wrap="none" rtlCol="0">
            <a:spAutoFit/>
          </a:bodyPr>
          <a:lstStyle/>
          <a:p>
            <a:r>
              <a:rPr lang="en-US" altLang="zh-CN" sz="2200" dirty="0" smtClean="0">
                <a:solidFill>
                  <a:srgbClr val="292928"/>
                </a:solidFill>
              </a:rPr>
              <a:t>1</a:t>
            </a:r>
            <a:r>
              <a:rPr lang="en-US" altLang="zh-CN" sz="2200" b="1" dirty="0" smtClean="0">
                <a:solidFill>
                  <a:srgbClr val="292928"/>
                </a:solidFill>
              </a:rPr>
              <a:t>.</a:t>
            </a:r>
            <a:r>
              <a:rPr lang="en-US" altLang="zh-CN" sz="2200" b="1" dirty="0">
                <a:solidFill>
                  <a:srgbClr val="292928"/>
                </a:solidFill>
              </a:rPr>
              <a:t> </a:t>
            </a:r>
            <a:r>
              <a:rPr lang="en-US" altLang="zh-CN" sz="2200" b="1" dirty="0" smtClean="0">
                <a:solidFill>
                  <a:srgbClr val="292928"/>
                </a:solidFill>
              </a:rPr>
              <a:t>Introduction</a:t>
            </a:r>
            <a:endParaRPr lang="zh-CN" altLang="en-US" sz="2200" b="1" dirty="0">
              <a:solidFill>
                <a:srgbClr val="292928"/>
              </a:solidFill>
            </a:endParaRPr>
          </a:p>
        </p:txBody>
      </p:sp>
      <p:grpSp>
        <p:nvGrpSpPr>
          <p:cNvPr id="28" name="组合 27"/>
          <p:cNvGrpSpPr/>
          <p:nvPr/>
        </p:nvGrpSpPr>
        <p:grpSpPr>
          <a:xfrm>
            <a:off x="503681" y="251207"/>
            <a:ext cx="864096" cy="875400"/>
            <a:chOff x="4641550" y="1440594"/>
            <a:chExt cx="587801" cy="587801"/>
          </a:xfrm>
        </p:grpSpPr>
        <p:grpSp>
          <p:nvGrpSpPr>
            <p:cNvPr id="29" name="组合 28"/>
            <p:cNvGrpSpPr/>
            <p:nvPr/>
          </p:nvGrpSpPr>
          <p:grpSpPr>
            <a:xfrm>
              <a:off x="4641550" y="1440594"/>
              <a:ext cx="587801" cy="587801"/>
              <a:chOff x="304800" y="673100"/>
              <a:chExt cx="4000500" cy="4000500"/>
            </a:xfrm>
            <a:effectLst>
              <a:outerShdw blurRad="444500" dist="254000" dir="8100000" algn="tr" rotWithShape="0">
                <a:prstClr val="black">
                  <a:alpha val="50000"/>
                </a:prstClr>
              </a:outerShdw>
            </a:effectLst>
          </p:grpSpPr>
          <p:sp>
            <p:nvSpPr>
              <p:cNvPr id="35" name="同心圆 3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6" name="椭圆 35"/>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4795215" y="1597882"/>
              <a:ext cx="286520" cy="248944"/>
              <a:chOff x="2601913" y="584200"/>
              <a:chExt cx="581025" cy="504825"/>
            </a:xfrm>
            <a:solidFill>
              <a:schemeClr val="accent1"/>
            </a:solidFill>
          </p:grpSpPr>
          <p:sp>
            <p:nvSpPr>
              <p:cNvPr id="31" name="Freeform 21"/>
              <p:cNvSpPr>
                <a:spLocks/>
              </p:cNvSpPr>
              <p:nvPr/>
            </p:nvSpPr>
            <p:spPr bwMode="auto">
              <a:xfrm>
                <a:off x="2601913" y="1054100"/>
                <a:ext cx="581025" cy="34925"/>
              </a:xfrm>
              <a:custGeom>
                <a:avLst/>
                <a:gdLst>
                  <a:gd name="T0" fmla="*/ 352 w 366"/>
                  <a:gd name="T1" fmla="*/ 0 h 22"/>
                  <a:gd name="T2" fmla="*/ 14 w 366"/>
                  <a:gd name="T3" fmla="*/ 0 h 22"/>
                  <a:gd name="T4" fmla="*/ 14 w 366"/>
                  <a:gd name="T5" fmla="*/ 0 h 22"/>
                  <a:gd name="T6" fmla="*/ 8 w 366"/>
                  <a:gd name="T7" fmla="*/ 0 h 22"/>
                  <a:gd name="T8" fmla="*/ 4 w 366"/>
                  <a:gd name="T9" fmla="*/ 2 h 22"/>
                  <a:gd name="T10" fmla="*/ 0 w 366"/>
                  <a:gd name="T11" fmla="*/ 6 h 22"/>
                  <a:gd name="T12" fmla="*/ 0 w 366"/>
                  <a:gd name="T13" fmla="*/ 10 h 22"/>
                  <a:gd name="T14" fmla="*/ 0 w 366"/>
                  <a:gd name="T15" fmla="*/ 12 h 22"/>
                  <a:gd name="T16" fmla="*/ 0 w 366"/>
                  <a:gd name="T17" fmla="*/ 12 h 22"/>
                  <a:gd name="T18" fmla="*/ 0 w 366"/>
                  <a:gd name="T19" fmla="*/ 16 h 22"/>
                  <a:gd name="T20" fmla="*/ 4 w 366"/>
                  <a:gd name="T21" fmla="*/ 20 h 22"/>
                  <a:gd name="T22" fmla="*/ 8 w 366"/>
                  <a:gd name="T23" fmla="*/ 22 h 22"/>
                  <a:gd name="T24" fmla="*/ 14 w 366"/>
                  <a:gd name="T25" fmla="*/ 22 h 22"/>
                  <a:gd name="T26" fmla="*/ 352 w 366"/>
                  <a:gd name="T27" fmla="*/ 22 h 22"/>
                  <a:gd name="T28" fmla="*/ 352 w 366"/>
                  <a:gd name="T29" fmla="*/ 22 h 22"/>
                  <a:gd name="T30" fmla="*/ 358 w 366"/>
                  <a:gd name="T31" fmla="*/ 22 h 22"/>
                  <a:gd name="T32" fmla="*/ 362 w 366"/>
                  <a:gd name="T33" fmla="*/ 20 h 22"/>
                  <a:gd name="T34" fmla="*/ 366 w 366"/>
                  <a:gd name="T35" fmla="*/ 16 h 22"/>
                  <a:gd name="T36" fmla="*/ 366 w 366"/>
                  <a:gd name="T37" fmla="*/ 12 h 22"/>
                  <a:gd name="T38" fmla="*/ 366 w 366"/>
                  <a:gd name="T39" fmla="*/ 10 h 22"/>
                  <a:gd name="T40" fmla="*/ 366 w 366"/>
                  <a:gd name="T41" fmla="*/ 10 h 22"/>
                  <a:gd name="T42" fmla="*/ 366 w 366"/>
                  <a:gd name="T43" fmla="*/ 6 h 22"/>
                  <a:gd name="T44" fmla="*/ 362 w 366"/>
                  <a:gd name="T45" fmla="*/ 2 h 22"/>
                  <a:gd name="T46" fmla="*/ 358 w 366"/>
                  <a:gd name="T47" fmla="*/ 0 h 22"/>
                  <a:gd name="T48" fmla="*/ 352 w 366"/>
                  <a:gd name="T49" fmla="*/ 0 h 22"/>
                  <a:gd name="T50" fmla="*/ 352 w 36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6" h="22">
                    <a:moveTo>
                      <a:pt x="352" y="0"/>
                    </a:moveTo>
                    <a:lnTo>
                      <a:pt x="14" y="0"/>
                    </a:lnTo>
                    <a:lnTo>
                      <a:pt x="14" y="0"/>
                    </a:lnTo>
                    <a:lnTo>
                      <a:pt x="8" y="0"/>
                    </a:lnTo>
                    <a:lnTo>
                      <a:pt x="4" y="2"/>
                    </a:lnTo>
                    <a:lnTo>
                      <a:pt x="0" y="6"/>
                    </a:lnTo>
                    <a:lnTo>
                      <a:pt x="0" y="10"/>
                    </a:lnTo>
                    <a:lnTo>
                      <a:pt x="0" y="12"/>
                    </a:lnTo>
                    <a:lnTo>
                      <a:pt x="0" y="12"/>
                    </a:lnTo>
                    <a:lnTo>
                      <a:pt x="0" y="16"/>
                    </a:lnTo>
                    <a:lnTo>
                      <a:pt x="4" y="20"/>
                    </a:lnTo>
                    <a:lnTo>
                      <a:pt x="8" y="22"/>
                    </a:lnTo>
                    <a:lnTo>
                      <a:pt x="14" y="22"/>
                    </a:lnTo>
                    <a:lnTo>
                      <a:pt x="352" y="22"/>
                    </a:lnTo>
                    <a:lnTo>
                      <a:pt x="352" y="22"/>
                    </a:lnTo>
                    <a:lnTo>
                      <a:pt x="358" y="22"/>
                    </a:lnTo>
                    <a:lnTo>
                      <a:pt x="362" y="20"/>
                    </a:lnTo>
                    <a:lnTo>
                      <a:pt x="366" y="16"/>
                    </a:lnTo>
                    <a:lnTo>
                      <a:pt x="366" y="12"/>
                    </a:lnTo>
                    <a:lnTo>
                      <a:pt x="366" y="10"/>
                    </a:lnTo>
                    <a:lnTo>
                      <a:pt x="366" y="10"/>
                    </a:lnTo>
                    <a:lnTo>
                      <a:pt x="366" y="6"/>
                    </a:lnTo>
                    <a:lnTo>
                      <a:pt x="362" y="2"/>
                    </a:lnTo>
                    <a:lnTo>
                      <a:pt x="358" y="0"/>
                    </a:lnTo>
                    <a:lnTo>
                      <a:pt x="352" y="0"/>
                    </a:lnTo>
                    <a:lnTo>
                      <a:pt x="3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2"/>
              <p:cNvSpPr>
                <a:spLocks noEditPoints="1"/>
              </p:cNvSpPr>
              <p:nvPr/>
            </p:nvSpPr>
            <p:spPr bwMode="auto">
              <a:xfrm>
                <a:off x="2687638" y="752475"/>
                <a:ext cx="409575" cy="206375"/>
              </a:xfrm>
              <a:custGeom>
                <a:avLst/>
                <a:gdLst>
                  <a:gd name="T0" fmla="*/ 118 w 258"/>
                  <a:gd name="T1" fmla="*/ 0 h 130"/>
                  <a:gd name="T2" fmla="*/ 112 w 258"/>
                  <a:gd name="T3" fmla="*/ 2 h 130"/>
                  <a:gd name="T4" fmla="*/ 104 w 258"/>
                  <a:gd name="T5" fmla="*/ 8 h 130"/>
                  <a:gd name="T6" fmla="*/ 104 w 258"/>
                  <a:gd name="T7" fmla="*/ 116 h 130"/>
                  <a:gd name="T8" fmla="*/ 104 w 258"/>
                  <a:gd name="T9" fmla="*/ 122 h 130"/>
                  <a:gd name="T10" fmla="*/ 112 w 258"/>
                  <a:gd name="T11" fmla="*/ 128 h 130"/>
                  <a:gd name="T12" fmla="*/ 140 w 258"/>
                  <a:gd name="T13" fmla="*/ 130 h 130"/>
                  <a:gd name="T14" fmla="*/ 146 w 258"/>
                  <a:gd name="T15" fmla="*/ 128 h 130"/>
                  <a:gd name="T16" fmla="*/ 154 w 258"/>
                  <a:gd name="T17" fmla="*/ 122 h 130"/>
                  <a:gd name="T18" fmla="*/ 154 w 258"/>
                  <a:gd name="T19" fmla="*/ 14 h 130"/>
                  <a:gd name="T20" fmla="*/ 154 w 258"/>
                  <a:gd name="T21" fmla="*/ 8 h 130"/>
                  <a:gd name="T22" fmla="*/ 146 w 258"/>
                  <a:gd name="T23" fmla="*/ 2 h 130"/>
                  <a:gd name="T24" fmla="*/ 140 w 258"/>
                  <a:gd name="T25" fmla="*/ 0 h 130"/>
                  <a:gd name="T26" fmla="*/ 14 w 258"/>
                  <a:gd name="T27" fmla="*/ 0 h 130"/>
                  <a:gd name="T28" fmla="*/ 8 w 258"/>
                  <a:gd name="T29" fmla="*/ 2 h 130"/>
                  <a:gd name="T30" fmla="*/ 2 w 258"/>
                  <a:gd name="T31" fmla="*/ 8 h 130"/>
                  <a:gd name="T32" fmla="*/ 0 w 258"/>
                  <a:gd name="T33" fmla="*/ 116 h 130"/>
                  <a:gd name="T34" fmla="*/ 2 w 258"/>
                  <a:gd name="T35" fmla="*/ 122 h 130"/>
                  <a:gd name="T36" fmla="*/ 8 w 258"/>
                  <a:gd name="T37" fmla="*/ 128 h 130"/>
                  <a:gd name="T38" fmla="*/ 38 w 258"/>
                  <a:gd name="T39" fmla="*/ 130 h 130"/>
                  <a:gd name="T40" fmla="*/ 42 w 258"/>
                  <a:gd name="T41" fmla="*/ 128 h 130"/>
                  <a:gd name="T42" fmla="*/ 50 w 258"/>
                  <a:gd name="T43" fmla="*/ 122 h 130"/>
                  <a:gd name="T44" fmla="*/ 52 w 258"/>
                  <a:gd name="T45" fmla="*/ 14 h 130"/>
                  <a:gd name="T46" fmla="*/ 50 w 258"/>
                  <a:gd name="T47" fmla="*/ 8 h 130"/>
                  <a:gd name="T48" fmla="*/ 42 w 258"/>
                  <a:gd name="T49" fmla="*/ 2 h 130"/>
                  <a:gd name="T50" fmla="*/ 38 w 258"/>
                  <a:gd name="T51" fmla="*/ 0 h 130"/>
                  <a:gd name="T52" fmla="*/ 220 w 258"/>
                  <a:gd name="T53" fmla="*/ 0 h 130"/>
                  <a:gd name="T54" fmla="*/ 216 w 258"/>
                  <a:gd name="T55" fmla="*/ 2 h 130"/>
                  <a:gd name="T56" fmla="*/ 208 w 258"/>
                  <a:gd name="T57" fmla="*/ 8 h 130"/>
                  <a:gd name="T58" fmla="*/ 206 w 258"/>
                  <a:gd name="T59" fmla="*/ 116 h 130"/>
                  <a:gd name="T60" fmla="*/ 208 w 258"/>
                  <a:gd name="T61" fmla="*/ 122 h 130"/>
                  <a:gd name="T62" fmla="*/ 216 w 258"/>
                  <a:gd name="T63" fmla="*/ 128 h 130"/>
                  <a:gd name="T64" fmla="*/ 244 w 258"/>
                  <a:gd name="T65" fmla="*/ 130 h 130"/>
                  <a:gd name="T66" fmla="*/ 250 w 258"/>
                  <a:gd name="T67" fmla="*/ 128 h 130"/>
                  <a:gd name="T68" fmla="*/ 256 w 258"/>
                  <a:gd name="T69" fmla="*/ 122 h 130"/>
                  <a:gd name="T70" fmla="*/ 258 w 258"/>
                  <a:gd name="T71" fmla="*/ 14 h 130"/>
                  <a:gd name="T72" fmla="*/ 256 w 258"/>
                  <a:gd name="T73" fmla="*/ 8 h 130"/>
                  <a:gd name="T74" fmla="*/ 250 w 258"/>
                  <a:gd name="T75" fmla="*/ 2 h 130"/>
                  <a:gd name="T76" fmla="*/ 244 w 258"/>
                  <a:gd name="T7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 h="130">
                    <a:moveTo>
                      <a:pt x="140" y="0"/>
                    </a:moveTo>
                    <a:lnTo>
                      <a:pt x="118" y="0"/>
                    </a:lnTo>
                    <a:lnTo>
                      <a:pt x="118" y="0"/>
                    </a:lnTo>
                    <a:lnTo>
                      <a:pt x="112" y="2"/>
                    </a:lnTo>
                    <a:lnTo>
                      <a:pt x="108" y="4"/>
                    </a:lnTo>
                    <a:lnTo>
                      <a:pt x="104" y="8"/>
                    </a:lnTo>
                    <a:lnTo>
                      <a:pt x="104" y="14"/>
                    </a:lnTo>
                    <a:lnTo>
                      <a:pt x="104" y="116"/>
                    </a:lnTo>
                    <a:lnTo>
                      <a:pt x="104" y="116"/>
                    </a:lnTo>
                    <a:lnTo>
                      <a:pt x="104" y="122"/>
                    </a:lnTo>
                    <a:lnTo>
                      <a:pt x="108" y="126"/>
                    </a:lnTo>
                    <a:lnTo>
                      <a:pt x="112" y="128"/>
                    </a:lnTo>
                    <a:lnTo>
                      <a:pt x="118" y="130"/>
                    </a:lnTo>
                    <a:lnTo>
                      <a:pt x="140" y="130"/>
                    </a:lnTo>
                    <a:lnTo>
                      <a:pt x="140" y="130"/>
                    </a:lnTo>
                    <a:lnTo>
                      <a:pt x="146" y="128"/>
                    </a:lnTo>
                    <a:lnTo>
                      <a:pt x="150" y="126"/>
                    </a:lnTo>
                    <a:lnTo>
                      <a:pt x="154" y="122"/>
                    </a:lnTo>
                    <a:lnTo>
                      <a:pt x="154" y="116"/>
                    </a:lnTo>
                    <a:lnTo>
                      <a:pt x="154" y="14"/>
                    </a:lnTo>
                    <a:lnTo>
                      <a:pt x="154" y="14"/>
                    </a:lnTo>
                    <a:lnTo>
                      <a:pt x="154" y="8"/>
                    </a:lnTo>
                    <a:lnTo>
                      <a:pt x="150" y="4"/>
                    </a:lnTo>
                    <a:lnTo>
                      <a:pt x="146" y="2"/>
                    </a:lnTo>
                    <a:lnTo>
                      <a:pt x="140" y="0"/>
                    </a:lnTo>
                    <a:lnTo>
                      <a:pt x="140" y="0"/>
                    </a:lnTo>
                    <a:close/>
                    <a:moveTo>
                      <a:pt x="38" y="0"/>
                    </a:moveTo>
                    <a:lnTo>
                      <a:pt x="14" y="0"/>
                    </a:lnTo>
                    <a:lnTo>
                      <a:pt x="14" y="0"/>
                    </a:lnTo>
                    <a:lnTo>
                      <a:pt x="8" y="2"/>
                    </a:lnTo>
                    <a:lnTo>
                      <a:pt x="4" y="4"/>
                    </a:lnTo>
                    <a:lnTo>
                      <a:pt x="2" y="8"/>
                    </a:lnTo>
                    <a:lnTo>
                      <a:pt x="0" y="14"/>
                    </a:lnTo>
                    <a:lnTo>
                      <a:pt x="0" y="116"/>
                    </a:lnTo>
                    <a:lnTo>
                      <a:pt x="0" y="116"/>
                    </a:lnTo>
                    <a:lnTo>
                      <a:pt x="2" y="122"/>
                    </a:lnTo>
                    <a:lnTo>
                      <a:pt x="4" y="126"/>
                    </a:lnTo>
                    <a:lnTo>
                      <a:pt x="8" y="128"/>
                    </a:lnTo>
                    <a:lnTo>
                      <a:pt x="14" y="130"/>
                    </a:lnTo>
                    <a:lnTo>
                      <a:pt x="38" y="130"/>
                    </a:lnTo>
                    <a:lnTo>
                      <a:pt x="38" y="130"/>
                    </a:lnTo>
                    <a:lnTo>
                      <a:pt x="42" y="128"/>
                    </a:lnTo>
                    <a:lnTo>
                      <a:pt x="48" y="126"/>
                    </a:lnTo>
                    <a:lnTo>
                      <a:pt x="50" y="122"/>
                    </a:lnTo>
                    <a:lnTo>
                      <a:pt x="52" y="116"/>
                    </a:lnTo>
                    <a:lnTo>
                      <a:pt x="52" y="14"/>
                    </a:lnTo>
                    <a:lnTo>
                      <a:pt x="52" y="14"/>
                    </a:lnTo>
                    <a:lnTo>
                      <a:pt x="50" y="8"/>
                    </a:lnTo>
                    <a:lnTo>
                      <a:pt x="48" y="4"/>
                    </a:lnTo>
                    <a:lnTo>
                      <a:pt x="42" y="2"/>
                    </a:lnTo>
                    <a:lnTo>
                      <a:pt x="38" y="0"/>
                    </a:lnTo>
                    <a:lnTo>
                      <a:pt x="38" y="0"/>
                    </a:lnTo>
                    <a:close/>
                    <a:moveTo>
                      <a:pt x="244" y="0"/>
                    </a:moveTo>
                    <a:lnTo>
                      <a:pt x="220" y="0"/>
                    </a:lnTo>
                    <a:lnTo>
                      <a:pt x="220" y="0"/>
                    </a:lnTo>
                    <a:lnTo>
                      <a:pt x="216" y="2"/>
                    </a:lnTo>
                    <a:lnTo>
                      <a:pt x="210" y="4"/>
                    </a:lnTo>
                    <a:lnTo>
                      <a:pt x="208" y="8"/>
                    </a:lnTo>
                    <a:lnTo>
                      <a:pt x="206" y="14"/>
                    </a:lnTo>
                    <a:lnTo>
                      <a:pt x="206" y="116"/>
                    </a:lnTo>
                    <a:lnTo>
                      <a:pt x="206" y="116"/>
                    </a:lnTo>
                    <a:lnTo>
                      <a:pt x="208" y="122"/>
                    </a:lnTo>
                    <a:lnTo>
                      <a:pt x="210" y="126"/>
                    </a:lnTo>
                    <a:lnTo>
                      <a:pt x="216" y="128"/>
                    </a:lnTo>
                    <a:lnTo>
                      <a:pt x="220" y="130"/>
                    </a:lnTo>
                    <a:lnTo>
                      <a:pt x="244" y="130"/>
                    </a:lnTo>
                    <a:lnTo>
                      <a:pt x="244" y="130"/>
                    </a:lnTo>
                    <a:lnTo>
                      <a:pt x="250" y="128"/>
                    </a:lnTo>
                    <a:lnTo>
                      <a:pt x="254" y="126"/>
                    </a:lnTo>
                    <a:lnTo>
                      <a:pt x="256" y="122"/>
                    </a:lnTo>
                    <a:lnTo>
                      <a:pt x="258" y="116"/>
                    </a:lnTo>
                    <a:lnTo>
                      <a:pt x="258" y="14"/>
                    </a:lnTo>
                    <a:lnTo>
                      <a:pt x="258" y="14"/>
                    </a:lnTo>
                    <a:lnTo>
                      <a:pt x="256" y="8"/>
                    </a:lnTo>
                    <a:lnTo>
                      <a:pt x="254" y="4"/>
                    </a:lnTo>
                    <a:lnTo>
                      <a:pt x="250" y="2"/>
                    </a:lnTo>
                    <a:lnTo>
                      <a:pt x="244" y="0"/>
                    </a:lnTo>
                    <a:lnTo>
                      <a:pt x="2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3"/>
              <p:cNvSpPr>
                <a:spLocks/>
              </p:cNvSpPr>
              <p:nvPr/>
            </p:nvSpPr>
            <p:spPr bwMode="auto">
              <a:xfrm>
                <a:off x="2601913" y="584200"/>
                <a:ext cx="581025" cy="136525"/>
              </a:xfrm>
              <a:custGeom>
                <a:avLst/>
                <a:gdLst>
                  <a:gd name="T0" fmla="*/ 358 w 366"/>
                  <a:gd name="T1" fmla="*/ 66 h 86"/>
                  <a:gd name="T2" fmla="*/ 186 w 366"/>
                  <a:gd name="T3" fmla="*/ 0 h 86"/>
                  <a:gd name="T4" fmla="*/ 186 w 366"/>
                  <a:gd name="T5" fmla="*/ 0 h 86"/>
                  <a:gd name="T6" fmla="*/ 180 w 366"/>
                  <a:gd name="T7" fmla="*/ 0 h 86"/>
                  <a:gd name="T8" fmla="*/ 8 w 366"/>
                  <a:gd name="T9" fmla="*/ 66 h 86"/>
                  <a:gd name="T10" fmla="*/ 8 w 366"/>
                  <a:gd name="T11" fmla="*/ 66 h 86"/>
                  <a:gd name="T12" fmla="*/ 4 w 366"/>
                  <a:gd name="T13" fmla="*/ 68 h 86"/>
                  <a:gd name="T14" fmla="*/ 2 w 366"/>
                  <a:gd name="T15" fmla="*/ 70 h 86"/>
                  <a:gd name="T16" fmla="*/ 0 w 366"/>
                  <a:gd name="T17" fmla="*/ 74 h 86"/>
                  <a:gd name="T18" fmla="*/ 0 w 366"/>
                  <a:gd name="T19" fmla="*/ 78 h 86"/>
                  <a:gd name="T20" fmla="*/ 0 w 366"/>
                  <a:gd name="T21" fmla="*/ 78 h 86"/>
                  <a:gd name="T22" fmla="*/ 2 w 366"/>
                  <a:gd name="T23" fmla="*/ 80 h 86"/>
                  <a:gd name="T24" fmla="*/ 4 w 366"/>
                  <a:gd name="T25" fmla="*/ 82 h 86"/>
                  <a:gd name="T26" fmla="*/ 6 w 366"/>
                  <a:gd name="T27" fmla="*/ 84 h 86"/>
                  <a:gd name="T28" fmla="*/ 10 w 366"/>
                  <a:gd name="T29" fmla="*/ 86 h 86"/>
                  <a:gd name="T30" fmla="*/ 356 w 366"/>
                  <a:gd name="T31" fmla="*/ 86 h 86"/>
                  <a:gd name="T32" fmla="*/ 356 w 366"/>
                  <a:gd name="T33" fmla="*/ 86 h 86"/>
                  <a:gd name="T34" fmla="*/ 360 w 366"/>
                  <a:gd name="T35" fmla="*/ 84 h 86"/>
                  <a:gd name="T36" fmla="*/ 362 w 366"/>
                  <a:gd name="T37" fmla="*/ 82 h 86"/>
                  <a:gd name="T38" fmla="*/ 364 w 366"/>
                  <a:gd name="T39" fmla="*/ 80 h 86"/>
                  <a:gd name="T40" fmla="*/ 366 w 366"/>
                  <a:gd name="T41" fmla="*/ 78 h 86"/>
                  <a:gd name="T42" fmla="*/ 366 w 366"/>
                  <a:gd name="T43" fmla="*/ 78 h 86"/>
                  <a:gd name="T44" fmla="*/ 366 w 366"/>
                  <a:gd name="T45" fmla="*/ 74 h 86"/>
                  <a:gd name="T46" fmla="*/ 364 w 366"/>
                  <a:gd name="T47" fmla="*/ 70 h 86"/>
                  <a:gd name="T48" fmla="*/ 362 w 366"/>
                  <a:gd name="T49" fmla="*/ 68 h 86"/>
                  <a:gd name="T50" fmla="*/ 358 w 366"/>
                  <a:gd name="T51" fmla="*/ 66 h 86"/>
                  <a:gd name="T52" fmla="*/ 358 w 366"/>
                  <a:gd name="T53"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6" h="86">
                    <a:moveTo>
                      <a:pt x="358" y="66"/>
                    </a:moveTo>
                    <a:lnTo>
                      <a:pt x="186" y="0"/>
                    </a:lnTo>
                    <a:lnTo>
                      <a:pt x="186" y="0"/>
                    </a:lnTo>
                    <a:lnTo>
                      <a:pt x="180" y="0"/>
                    </a:lnTo>
                    <a:lnTo>
                      <a:pt x="8" y="66"/>
                    </a:lnTo>
                    <a:lnTo>
                      <a:pt x="8" y="66"/>
                    </a:lnTo>
                    <a:lnTo>
                      <a:pt x="4" y="68"/>
                    </a:lnTo>
                    <a:lnTo>
                      <a:pt x="2" y="70"/>
                    </a:lnTo>
                    <a:lnTo>
                      <a:pt x="0" y="74"/>
                    </a:lnTo>
                    <a:lnTo>
                      <a:pt x="0" y="78"/>
                    </a:lnTo>
                    <a:lnTo>
                      <a:pt x="0" y="78"/>
                    </a:lnTo>
                    <a:lnTo>
                      <a:pt x="2" y="80"/>
                    </a:lnTo>
                    <a:lnTo>
                      <a:pt x="4" y="82"/>
                    </a:lnTo>
                    <a:lnTo>
                      <a:pt x="6" y="84"/>
                    </a:lnTo>
                    <a:lnTo>
                      <a:pt x="10" y="86"/>
                    </a:lnTo>
                    <a:lnTo>
                      <a:pt x="356" y="86"/>
                    </a:lnTo>
                    <a:lnTo>
                      <a:pt x="356" y="86"/>
                    </a:lnTo>
                    <a:lnTo>
                      <a:pt x="360" y="84"/>
                    </a:lnTo>
                    <a:lnTo>
                      <a:pt x="362" y="82"/>
                    </a:lnTo>
                    <a:lnTo>
                      <a:pt x="364" y="80"/>
                    </a:lnTo>
                    <a:lnTo>
                      <a:pt x="366" y="78"/>
                    </a:lnTo>
                    <a:lnTo>
                      <a:pt x="366" y="78"/>
                    </a:lnTo>
                    <a:lnTo>
                      <a:pt x="366" y="74"/>
                    </a:lnTo>
                    <a:lnTo>
                      <a:pt x="364" y="70"/>
                    </a:lnTo>
                    <a:lnTo>
                      <a:pt x="362" y="68"/>
                    </a:lnTo>
                    <a:lnTo>
                      <a:pt x="358" y="66"/>
                    </a:lnTo>
                    <a:lnTo>
                      <a:pt x="35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84"/>
              <p:cNvSpPr>
                <a:spLocks/>
              </p:cNvSpPr>
              <p:nvPr/>
            </p:nvSpPr>
            <p:spPr bwMode="auto">
              <a:xfrm>
                <a:off x="2630488" y="987425"/>
                <a:ext cx="523875" cy="38100"/>
              </a:xfrm>
              <a:custGeom>
                <a:avLst/>
                <a:gdLst>
                  <a:gd name="T0" fmla="*/ 330 w 330"/>
                  <a:gd name="T1" fmla="*/ 12 h 24"/>
                  <a:gd name="T2" fmla="*/ 330 w 330"/>
                  <a:gd name="T3" fmla="*/ 12 h 24"/>
                  <a:gd name="T4" fmla="*/ 330 w 330"/>
                  <a:gd name="T5" fmla="*/ 12 h 24"/>
                  <a:gd name="T6" fmla="*/ 330 w 330"/>
                  <a:gd name="T7" fmla="*/ 18 h 24"/>
                  <a:gd name="T8" fmla="*/ 326 w 330"/>
                  <a:gd name="T9" fmla="*/ 20 h 24"/>
                  <a:gd name="T10" fmla="*/ 322 w 330"/>
                  <a:gd name="T11" fmla="*/ 24 h 24"/>
                  <a:gd name="T12" fmla="*/ 316 w 330"/>
                  <a:gd name="T13" fmla="*/ 24 h 24"/>
                  <a:gd name="T14" fmla="*/ 14 w 330"/>
                  <a:gd name="T15" fmla="*/ 24 h 24"/>
                  <a:gd name="T16" fmla="*/ 14 w 330"/>
                  <a:gd name="T17" fmla="*/ 24 h 24"/>
                  <a:gd name="T18" fmla="*/ 8 w 330"/>
                  <a:gd name="T19" fmla="*/ 24 h 24"/>
                  <a:gd name="T20" fmla="*/ 4 w 330"/>
                  <a:gd name="T21" fmla="*/ 20 h 24"/>
                  <a:gd name="T22" fmla="*/ 0 w 330"/>
                  <a:gd name="T23" fmla="*/ 18 h 24"/>
                  <a:gd name="T24" fmla="*/ 0 w 330"/>
                  <a:gd name="T25" fmla="*/ 12 h 24"/>
                  <a:gd name="T26" fmla="*/ 0 w 330"/>
                  <a:gd name="T27" fmla="*/ 12 h 24"/>
                  <a:gd name="T28" fmla="*/ 0 w 330"/>
                  <a:gd name="T29" fmla="*/ 12 h 24"/>
                  <a:gd name="T30" fmla="*/ 0 w 330"/>
                  <a:gd name="T31" fmla="*/ 8 h 24"/>
                  <a:gd name="T32" fmla="*/ 4 w 330"/>
                  <a:gd name="T33" fmla="*/ 4 h 24"/>
                  <a:gd name="T34" fmla="*/ 8 w 330"/>
                  <a:gd name="T35" fmla="*/ 2 h 24"/>
                  <a:gd name="T36" fmla="*/ 14 w 330"/>
                  <a:gd name="T37" fmla="*/ 0 h 24"/>
                  <a:gd name="T38" fmla="*/ 316 w 330"/>
                  <a:gd name="T39" fmla="*/ 0 h 24"/>
                  <a:gd name="T40" fmla="*/ 316 w 330"/>
                  <a:gd name="T41" fmla="*/ 0 h 24"/>
                  <a:gd name="T42" fmla="*/ 322 w 330"/>
                  <a:gd name="T43" fmla="*/ 2 h 24"/>
                  <a:gd name="T44" fmla="*/ 326 w 330"/>
                  <a:gd name="T45" fmla="*/ 4 h 24"/>
                  <a:gd name="T46" fmla="*/ 330 w 330"/>
                  <a:gd name="T47" fmla="*/ 8 h 24"/>
                  <a:gd name="T48" fmla="*/ 330 w 330"/>
                  <a:gd name="T49" fmla="*/ 12 h 24"/>
                  <a:gd name="T50" fmla="*/ 330 w 330"/>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0" h="24">
                    <a:moveTo>
                      <a:pt x="330" y="12"/>
                    </a:moveTo>
                    <a:lnTo>
                      <a:pt x="330" y="12"/>
                    </a:lnTo>
                    <a:lnTo>
                      <a:pt x="330" y="12"/>
                    </a:lnTo>
                    <a:lnTo>
                      <a:pt x="330" y="18"/>
                    </a:lnTo>
                    <a:lnTo>
                      <a:pt x="326" y="20"/>
                    </a:lnTo>
                    <a:lnTo>
                      <a:pt x="322" y="24"/>
                    </a:lnTo>
                    <a:lnTo>
                      <a:pt x="316" y="24"/>
                    </a:lnTo>
                    <a:lnTo>
                      <a:pt x="14" y="24"/>
                    </a:lnTo>
                    <a:lnTo>
                      <a:pt x="14" y="24"/>
                    </a:lnTo>
                    <a:lnTo>
                      <a:pt x="8" y="24"/>
                    </a:lnTo>
                    <a:lnTo>
                      <a:pt x="4" y="20"/>
                    </a:lnTo>
                    <a:lnTo>
                      <a:pt x="0" y="18"/>
                    </a:lnTo>
                    <a:lnTo>
                      <a:pt x="0" y="12"/>
                    </a:lnTo>
                    <a:lnTo>
                      <a:pt x="0" y="12"/>
                    </a:lnTo>
                    <a:lnTo>
                      <a:pt x="0" y="12"/>
                    </a:lnTo>
                    <a:lnTo>
                      <a:pt x="0" y="8"/>
                    </a:lnTo>
                    <a:lnTo>
                      <a:pt x="4" y="4"/>
                    </a:lnTo>
                    <a:lnTo>
                      <a:pt x="8" y="2"/>
                    </a:lnTo>
                    <a:lnTo>
                      <a:pt x="14" y="0"/>
                    </a:lnTo>
                    <a:lnTo>
                      <a:pt x="316" y="0"/>
                    </a:lnTo>
                    <a:lnTo>
                      <a:pt x="316" y="0"/>
                    </a:lnTo>
                    <a:lnTo>
                      <a:pt x="322" y="2"/>
                    </a:lnTo>
                    <a:lnTo>
                      <a:pt x="326" y="4"/>
                    </a:lnTo>
                    <a:lnTo>
                      <a:pt x="330" y="8"/>
                    </a:lnTo>
                    <a:lnTo>
                      <a:pt x="330" y="12"/>
                    </a:lnTo>
                    <a:lnTo>
                      <a:pt x="33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65" name="矩形 64"/>
          <p:cNvSpPr/>
          <p:nvPr/>
        </p:nvSpPr>
        <p:spPr>
          <a:xfrm>
            <a:off x="5508104" y="1347614"/>
            <a:ext cx="3456384" cy="3312368"/>
          </a:xfrm>
          <a:prstGeom prst="rect">
            <a:avLst/>
          </a:prstGeom>
          <a:solidFill>
            <a:srgbClr val="FFFFFF">
              <a:alpha val="40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下载.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1419622"/>
            <a:ext cx="3312368" cy="3168352"/>
          </a:xfrm>
          <a:prstGeom prst="rect">
            <a:avLst/>
          </a:prstGeom>
        </p:spPr>
      </p:pic>
      <p:sp>
        <p:nvSpPr>
          <p:cNvPr id="3" name="文本框 2"/>
          <p:cNvSpPr txBox="1"/>
          <p:nvPr/>
        </p:nvSpPr>
        <p:spPr>
          <a:xfrm>
            <a:off x="395536" y="1347614"/>
            <a:ext cx="4752528" cy="3539430"/>
          </a:xfrm>
          <a:prstGeom prst="rect">
            <a:avLst/>
          </a:prstGeom>
          <a:noFill/>
        </p:spPr>
        <p:txBody>
          <a:bodyPr wrap="square" rtlCol="0">
            <a:spAutoFit/>
          </a:bodyPr>
          <a:lstStyle/>
          <a:p>
            <a:pPr marL="285750" indent="-285750" algn="just">
              <a:buFont typeface="Wingdings" charset="2"/>
              <a:buChar char="Ø"/>
            </a:pPr>
            <a:r>
              <a:rPr lang="en-US" altLang="zh-CN" sz="1600" dirty="0"/>
              <a:t>Small enterprises and most of the poor population in sub-Saharan Africa have very limited access to deposit and credit facilities and other financial services provided by formal financial institutions. </a:t>
            </a:r>
            <a:endParaRPr lang="en-US" altLang="zh-CN" sz="1600" dirty="0" smtClean="0"/>
          </a:p>
          <a:p>
            <a:pPr algn="just"/>
            <a:endParaRPr lang="en-US" altLang="zh-CN" sz="1600" dirty="0"/>
          </a:p>
          <a:p>
            <a:pPr marL="285750" indent="-285750" algn="just">
              <a:buFont typeface="Wingdings" charset="2"/>
              <a:buChar char="Ø"/>
            </a:pPr>
            <a:r>
              <a:rPr lang="en-US" altLang="zh-CN" sz="1600" dirty="0" smtClean="0"/>
              <a:t>Microfinance </a:t>
            </a:r>
            <a:r>
              <a:rPr lang="en-US" altLang="zh-CN" sz="1600" dirty="0"/>
              <a:t>institutions </a:t>
            </a:r>
            <a:r>
              <a:rPr lang="en-US" altLang="zh-CN" sz="1600" dirty="0" smtClean="0"/>
              <a:t>(</a:t>
            </a:r>
            <a:r>
              <a:rPr lang="en-US" altLang="zh-CN" sz="1600" b="1" dirty="0" smtClean="0"/>
              <a:t>MFIs</a:t>
            </a:r>
            <a:r>
              <a:rPr lang="en-US" altLang="zh-CN" sz="1600" dirty="0" smtClean="0"/>
              <a:t>) </a:t>
            </a:r>
            <a:r>
              <a:rPr lang="en-US" altLang="zh-CN" sz="1600" dirty="0"/>
              <a:t>in </a:t>
            </a:r>
            <a:r>
              <a:rPr lang="en-US" altLang="zh-CN" sz="1600" dirty="0" smtClean="0"/>
              <a:t>Africa: </a:t>
            </a:r>
          </a:p>
          <a:p>
            <a:pPr algn="just"/>
            <a:r>
              <a:rPr lang="en-US" altLang="zh-CN" sz="1600" dirty="0" smtClean="0"/>
              <a:t>Provided credit, deposit, credit facilities</a:t>
            </a:r>
            <a:endParaRPr lang="en-US" altLang="zh-CN" sz="1600" dirty="0"/>
          </a:p>
          <a:p>
            <a:pPr algn="just"/>
            <a:endParaRPr lang="en-US" altLang="zh-CN" sz="1600" dirty="0"/>
          </a:p>
          <a:p>
            <a:pPr marL="285750" indent="-285750" algn="just">
              <a:buFont typeface="Wingdings" charset="2"/>
              <a:buChar char="Ø"/>
            </a:pPr>
            <a:r>
              <a:rPr lang="en-US" altLang="zh-CN" sz="1600" dirty="0" smtClean="0"/>
              <a:t>The </a:t>
            </a:r>
            <a:r>
              <a:rPr lang="en-US" altLang="zh-CN" sz="1600" dirty="0"/>
              <a:t>s</a:t>
            </a:r>
            <a:r>
              <a:rPr lang="en-US" altLang="zh-CN" sz="1600" dirty="0" smtClean="0"/>
              <a:t>elected African countries:</a:t>
            </a:r>
          </a:p>
          <a:p>
            <a:pPr algn="just"/>
            <a:r>
              <a:rPr lang="en-US" altLang="zh-CN" sz="1600" dirty="0" smtClean="0"/>
              <a:t>Benin</a:t>
            </a:r>
            <a:r>
              <a:rPr lang="en-US" altLang="zh-CN" sz="1600" dirty="0"/>
              <a:t>, Ghana, Guinea, and Tanzania </a:t>
            </a:r>
          </a:p>
          <a:p>
            <a:pPr algn="just"/>
            <a:endParaRPr lang="en-US" altLang="zh-CN" sz="1600" dirty="0" smtClean="0">
              <a:latin typeface="+mj-ea"/>
              <a:ea typeface="+mj-ea"/>
            </a:endParaRPr>
          </a:p>
          <a:p>
            <a:pPr marL="285750" indent="-285750" algn="just">
              <a:buFont typeface="Wingdings" charset="2"/>
              <a:buChar char="Ø"/>
            </a:pPr>
            <a:r>
              <a:rPr lang="en-US" altLang="zh-CN" sz="1600" dirty="0"/>
              <a:t>The main contribution of the </a:t>
            </a:r>
            <a:r>
              <a:rPr lang="en-US" altLang="zh-CN" sz="1600" dirty="0" smtClean="0"/>
              <a:t>paper: </a:t>
            </a:r>
          </a:p>
          <a:p>
            <a:pPr algn="just"/>
            <a:r>
              <a:rPr lang="en-US" altLang="zh-CN" sz="1600" b="1" dirty="0" smtClean="0"/>
              <a:t>Compare experiences </a:t>
            </a:r>
            <a:r>
              <a:rPr lang="en-US" altLang="zh-CN" sz="1600" b="1" dirty="0"/>
              <a:t>across Africa, and identify patterns that may guide public policy in the sector</a:t>
            </a:r>
            <a:r>
              <a:rPr lang="en-US" altLang="zh-CN" sz="1600" dirty="0"/>
              <a:t>. </a:t>
            </a:r>
          </a:p>
        </p:txBody>
      </p:sp>
    </p:spTree>
    <p:extLst>
      <p:ext uri="{BB962C8B-B14F-4D97-AF65-F5344CB8AC3E}">
        <p14:creationId xmlns:p14="http://schemas.microsoft.com/office/powerpoint/2010/main" val="1183290962"/>
      </p:ext>
    </p:extLst>
  </p:cSld>
  <p:clrMapOvr>
    <a:masterClrMapping/>
  </p:clrMapOvr>
  <mc:AlternateContent xmlns:mc="http://schemas.openxmlformats.org/markup-compatibility/2006" xmlns:p14="http://schemas.microsoft.com/office/powerpoint/2010/main">
    <mc:Choice Requires="p14">
      <p:transition spd="slow" p14:dur="1600" advTm="7116">
        <p14:gallery dir="l"/>
      </p:transition>
    </mc:Choice>
    <mc:Fallback xmlns="">
      <p:transition spd="slow" advTm="7116">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矩形 23"/>
          <p:cNvSpPr/>
          <p:nvPr/>
        </p:nvSpPr>
        <p:spPr>
          <a:xfrm>
            <a:off x="0" y="1599642"/>
            <a:ext cx="9144000" cy="1944216"/>
          </a:xfrm>
          <a:prstGeom prst="rect">
            <a:avLst/>
          </a:prstGeom>
          <a:solidFill>
            <a:schemeClr val="accent2">
              <a:alpha val="9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3107803" y="1144757"/>
            <a:ext cx="2928394" cy="2867153"/>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3"/>
          <p:cNvSpPr txBox="1"/>
          <p:nvPr/>
        </p:nvSpPr>
        <p:spPr>
          <a:xfrm>
            <a:off x="3059832" y="1563638"/>
            <a:ext cx="3044413" cy="2246769"/>
          </a:xfrm>
          <a:prstGeom prst="rect">
            <a:avLst/>
          </a:prstGeom>
          <a:noFill/>
        </p:spPr>
        <p:txBody>
          <a:bodyPr wrap="square" rtlCol="0">
            <a:spAutoFit/>
          </a:bodyPr>
          <a:lstStyle/>
          <a:p>
            <a:pPr algn="ctr"/>
            <a:r>
              <a:rPr lang="en-US" altLang="zh-CN" sz="2800" b="1" dirty="0" smtClean="0">
                <a:solidFill>
                  <a:srgbClr val="4D4D4D"/>
                </a:solidFill>
                <a:latin typeface="微软雅黑" pitchFamily="34" charset="-122"/>
                <a:ea typeface="微软雅黑" pitchFamily="34" charset="-122"/>
              </a:rPr>
              <a:t>2.Deposit Collection</a:t>
            </a:r>
          </a:p>
          <a:p>
            <a:pPr algn="ctr"/>
            <a:r>
              <a:rPr lang="en-US" altLang="zh-CN" sz="2800" b="1" dirty="0" smtClean="0">
                <a:solidFill>
                  <a:srgbClr val="4D4D4D"/>
                </a:solidFill>
                <a:latin typeface="微软雅黑" pitchFamily="34" charset="-122"/>
                <a:ea typeface="微软雅黑" pitchFamily="34" charset="-122"/>
              </a:rPr>
              <a:t>&amp; Credit Extension</a:t>
            </a:r>
          </a:p>
          <a:p>
            <a:pPr algn="ctr"/>
            <a:r>
              <a:rPr lang="en-US" altLang="zh-CN" sz="2800" b="1" dirty="0">
                <a:solidFill>
                  <a:srgbClr val="4D4D4D"/>
                </a:solidFill>
                <a:latin typeface="微软雅黑" pitchFamily="34" charset="-122"/>
                <a:ea typeface="微软雅黑" pitchFamily="34" charset="-122"/>
              </a:rPr>
              <a:t>i</a:t>
            </a:r>
            <a:r>
              <a:rPr lang="en-US" altLang="zh-CN" sz="2800" b="1" dirty="0" smtClean="0">
                <a:solidFill>
                  <a:srgbClr val="4D4D4D"/>
                </a:solidFill>
                <a:latin typeface="微软雅黑" pitchFamily="34" charset="-122"/>
                <a:ea typeface="微软雅黑" pitchFamily="34" charset="-122"/>
              </a:rPr>
              <a:t>n MFIs</a:t>
            </a:r>
            <a:endParaRPr lang="zh-CN" altLang="en-US" sz="2800" b="1" dirty="0">
              <a:solidFill>
                <a:srgbClr val="4D4D4D"/>
              </a:solidFill>
              <a:latin typeface="微软雅黑" pitchFamily="34" charset="-122"/>
              <a:ea typeface="微软雅黑" pitchFamily="34" charset="-122"/>
            </a:endParaRPr>
          </a:p>
        </p:txBody>
      </p:sp>
    </p:spTree>
    <p:extLst>
      <p:ext uri="{BB962C8B-B14F-4D97-AF65-F5344CB8AC3E}">
        <p14:creationId xmlns:p14="http://schemas.microsoft.com/office/powerpoint/2010/main" val="461271093"/>
      </p:ext>
    </p:extLst>
  </p:cSld>
  <p:clrMapOvr>
    <a:masterClrMapping/>
  </p:clrMapOvr>
  <mc:AlternateContent xmlns:mc="http://schemas.openxmlformats.org/markup-compatibility/2006" xmlns:p14="http://schemas.microsoft.com/office/powerpoint/2010/main">
    <mc:Choice Requires="p14">
      <p:transition spd="slow" p14:dur="1600" advTm="2716">
        <p14:gallery dir="l"/>
      </p:transition>
    </mc:Choice>
    <mc:Fallback xmlns="">
      <p:transition spd="slow" advTm="2716">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repeatCount="200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strVal val="4*#ppt_w"/>
                                          </p:val>
                                        </p:tav>
                                        <p:tav tm="100000">
                                          <p:val>
                                            <p:strVal val="#ppt_w"/>
                                          </p:val>
                                        </p:tav>
                                      </p:tavLst>
                                    </p:anim>
                                    <p:anim calcmode="lin" valueType="num">
                                      <p:cBhvr>
                                        <p:cTn id="8" dur="500" fill="hold"/>
                                        <p:tgtEl>
                                          <p:spTgt spid="25"/>
                                        </p:tgtEl>
                                        <p:attrNameLst>
                                          <p:attrName>ppt_h</p:attrName>
                                        </p:attrNameLst>
                                      </p:cBhvr>
                                      <p:tavLst>
                                        <p:tav tm="0">
                                          <p:val>
                                            <p:strVal val="4*#ppt_h"/>
                                          </p:val>
                                        </p:tav>
                                        <p:tav tm="100000">
                                          <p:val>
                                            <p:strVal val="#ppt_h"/>
                                          </p:val>
                                        </p:tav>
                                      </p:tavLst>
                                    </p:anim>
                                  </p:childTnLst>
                                </p:cTn>
                              </p:par>
                            </p:childTnLst>
                          </p:cTn>
                        </p:par>
                        <p:par>
                          <p:cTn id="9" fill="hold">
                            <p:stCondLst>
                              <p:cond delay="1000"/>
                            </p:stCondLst>
                            <p:childTnLst>
                              <p:par>
                                <p:cTn id="10" presetID="16" presetClass="entr" presetSubtype="37"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outVertical)">
                                      <p:cBhvr>
                                        <p:cTn id="12" dur="500"/>
                                        <p:tgtEl>
                                          <p:spTgt spid="24"/>
                                        </p:tgtEl>
                                      </p:cBhvr>
                                    </p:animEffect>
                                  </p:childTnLst>
                                </p:cTn>
                              </p:par>
                            </p:childTnLst>
                          </p:cTn>
                        </p:par>
                        <p:par>
                          <p:cTn id="13" fill="hold">
                            <p:stCondLst>
                              <p:cond delay="1500"/>
                            </p:stCondLst>
                            <p:childTnLst>
                              <p:par>
                                <p:cTn id="14" presetID="12" presetClass="entr" presetSubtype="4" fill="hold" grpId="0" nodeType="afterEffect">
                                  <p:stCondLst>
                                    <p:cond delay="0"/>
                                  </p:stCondLst>
                                  <p:iterate type="lt">
                                    <p:tmPct val="10000"/>
                                  </p:iterate>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p:tgtEl>
                                          <p:spTgt spid="26"/>
                                        </p:tgtEl>
                                        <p:attrNameLst>
                                          <p:attrName>ppt_y</p:attrName>
                                        </p:attrNameLst>
                                      </p:cBhvr>
                                      <p:tavLst>
                                        <p:tav tm="0">
                                          <p:val>
                                            <p:strVal val="#ppt_y+#ppt_h*1.125000"/>
                                          </p:val>
                                        </p:tav>
                                        <p:tav tm="100000">
                                          <p:val>
                                            <p:strVal val="#ppt_y"/>
                                          </p:val>
                                        </p:tav>
                                      </p:tavLst>
                                    </p:anim>
                                    <p:animEffect transition="in" filter="wipe(up)">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2"/>
          <p:cNvSpPr txBox="1"/>
          <p:nvPr/>
        </p:nvSpPr>
        <p:spPr>
          <a:xfrm>
            <a:off x="1367730" y="250560"/>
            <a:ext cx="5756842" cy="430887"/>
          </a:xfrm>
          <a:prstGeom prst="rect">
            <a:avLst/>
          </a:prstGeom>
          <a:noFill/>
        </p:spPr>
        <p:txBody>
          <a:bodyPr wrap="none" rtlCol="0">
            <a:spAutoFit/>
          </a:bodyPr>
          <a:lstStyle/>
          <a:p>
            <a:r>
              <a:rPr lang="en-US" altLang="zh-CN" sz="2200" dirty="0">
                <a:solidFill>
                  <a:srgbClr val="292928"/>
                </a:solidFill>
              </a:rPr>
              <a:t>2</a:t>
            </a:r>
            <a:r>
              <a:rPr lang="en-US" altLang="zh-CN" sz="2200" b="1" dirty="0">
                <a:solidFill>
                  <a:srgbClr val="292928"/>
                </a:solidFill>
              </a:rPr>
              <a:t>. Deposit Collection &amp; Credit Extension in MFIs</a:t>
            </a:r>
            <a:endParaRPr lang="zh-CN" altLang="en-US" sz="2200" b="1" dirty="0">
              <a:solidFill>
                <a:srgbClr val="292928"/>
              </a:solidFill>
            </a:endParaRPr>
          </a:p>
        </p:txBody>
      </p:sp>
      <p:grpSp>
        <p:nvGrpSpPr>
          <p:cNvPr id="37" name="组合 36"/>
          <p:cNvGrpSpPr/>
          <p:nvPr/>
        </p:nvGrpSpPr>
        <p:grpSpPr>
          <a:xfrm>
            <a:off x="307722" y="211406"/>
            <a:ext cx="898158" cy="875400"/>
            <a:chOff x="4641550" y="1440594"/>
            <a:chExt cx="587801" cy="587801"/>
          </a:xfrm>
        </p:grpSpPr>
        <p:grpSp>
          <p:nvGrpSpPr>
            <p:cNvPr id="38" name="组合 37"/>
            <p:cNvGrpSpPr/>
            <p:nvPr/>
          </p:nvGrpSpPr>
          <p:grpSpPr>
            <a:xfrm>
              <a:off x="4641550" y="1440594"/>
              <a:ext cx="587801" cy="587801"/>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4795215" y="1597882"/>
              <a:ext cx="286520" cy="248944"/>
              <a:chOff x="2601913" y="584200"/>
              <a:chExt cx="581025" cy="504825"/>
            </a:xfrm>
            <a:solidFill>
              <a:schemeClr val="accent1"/>
            </a:solidFill>
          </p:grpSpPr>
          <p:sp>
            <p:nvSpPr>
              <p:cNvPr id="40" name="Freeform 21"/>
              <p:cNvSpPr>
                <a:spLocks/>
              </p:cNvSpPr>
              <p:nvPr/>
            </p:nvSpPr>
            <p:spPr bwMode="auto">
              <a:xfrm>
                <a:off x="2601913" y="1054100"/>
                <a:ext cx="581025" cy="34925"/>
              </a:xfrm>
              <a:custGeom>
                <a:avLst/>
                <a:gdLst>
                  <a:gd name="T0" fmla="*/ 352 w 366"/>
                  <a:gd name="T1" fmla="*/ 0 h 22"/>
                  <a:gd name="T2" fmla="*/ 14 w 366"/>
                  <a:gd name="T3" fmla="*/ 0 h 22"/>
                  <a:gd name="T4" fmla="*/ 14 w 366"/>
                  <a:gd name="T5" fmla="*/ 0 h 22"/>
                  <a:gd name="T6" fmla="*/ 8 w 366"/>
                  <a:gd name="T7" fmla="*/ 0 h 22"/>
                  <a:gd name="T8" fmla="*/ 4 w 366"/>
                  <a:gd name="T9" fmla="*/ 2 h 22"/>
                  <a:gd name="T10" fmla="*/ 0 w 366"/>
                  <a:gd name="T11" fmla="*/ 6 h 22"/>
                  <a:gd name="T12" fmla="*/ 0 w 366"/>
                  <a:gd name="T13" fmla="*/ 10 h 22"/>
                  <a:gd name="T14" fmla="*/ 0 w 366"/>
                  <a:gd name="T15" fmla="*/ 12 h 22"/>
                  <a:gd name="T16" fmla="*/ 0 w 366"/>
                  <a:gd name="T17" fmla="*/ 12 h 22"/>
                  <a:gd name="T18" fmla="*/ 0 w 366"/>
                  <a:gd name="T19" fmla="*/ 16 h 22"/>
                  <a:gd name="T20" fmla="*/ 4 w 366"/>
                  <a:gd name="T21" fmla="*/ 20 h 22"/>
                  <a:gd name="T22" fmla="*/ 8 w 366"/>
                  <a:gd name="T23" fmla="*/ 22 h 22"/>
                  <a:gd name="T24" fmla="*/ 14 w 366"/>
                  <a:gd name="T25" fmla="*/ 22 h 22"/>
                  <a:gd name="T26" fmla="*/ 352 w 366"/>
                  <a:gd name="T27" fmla="*/ 22 h 22"/>
                  <a:gd name="T28" fmla="*/ 352 w 366"/>
                  <a:gd name="T29" fmla="*/ 22 h 22"/>
                  <a:gd name="T30" fmla="*/ 358 w 366"/>
                  <a:gd name="T31" fmla="*/ 22 h 22"/>
                  <a:gd name="T32" fmla="*/ 362 w 366"/>
                  <a:gd name="T33" fmla="*/ 20 h 22"/>
                  <a:gd name="T34" fmla="*/ 366 w 366"/>
                  <a:gd name="T35" fmla="*/ 16 h 22"/>
                  <a:gd name="T36" fmla="*/ 366 w 366"/>
                  <a:gd name="T37" fmla="*/ 12 h 22"/>
                  <a:gd name="T38" fmla="*/ 366 w 366"/>
                  <a:gd name="T39" fmla="*/ 10 h 22"/>
                  <a:gd name="T40" fmla="*/ 366 w 366"/>
                  <a:gd name="T41" fmla="*/ 10 h 22"/>
                  <a:gd name="T42" fmla="*/ 366 w 366"/>
                  <a:gd name="T43" fmla="*/ 6 h 22"/>
                  <a:gd name="T44" fmla="*/ 362 w 366"/>
                  <a:gd name="T45" fmla="*/ 2 h 22"/>
                  <a:gd name="T46" fmla="*/ 358 w 366"/>
                  <a:gd name="T47" fmla="*/ 0 h 22"/>
                  <a:gd name="T48" fmla="*/ 352 w 366"/>
                  <a:gd name="T49" fmla="*/ 0 h 22"/>
                  <a:gd name="T50" fmla="*/ 352 w 36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6" h="22">
                    <a:moveTo>
                      <a:pt x="352" y="0"/>
                    </a:moveTo>
                    <a:lnTo>
                      <a:pt x="14" y="0"/>
                    </a:lnTo>
                    <a:lnTo>
                      <a:pt x="14" y="0"/>
                    </a:lnTo>
                    <a:lnTo>
                      <a:pt x="8" y="0"/>
                    </a:lnTo>
                    <a:lnTo>
                      <a:pt x="4" y="2"/>
                    </a:lnTo>
                    <a:lnTo>
                      <a:pt x="0" y="6"/>
                    </a:lnTo>
                    <a:lnTo>
                      <a:pt x="0" y="10"/>
                    </a:lnTo>
                    <a:lnTo>
                      <a:pt x="0" y="12"/>
                    </a:lnTo>
                    <a:lnTo>
                      <a:pt x="0" y="12"/>
                    </a:lnTo>
                    <a:lnTo>
                      <a:pt x="0" y="16"/>
                    </a:lnTo>
                    <a:lnTo>
                      <a:pt x="4" y="20"/>
                    </a:lnTo>
                    <a:lnTo>
                      <a:pt x="8" y="22"/>
                    </a:lnTo>
                    <a:lnTo>
                      <a:pt x="14" y="22"/>
                    </a:lnTo>
                    <a:lnTo>
                      <a:pt x="352" y="22"/>
                    </a:lnTo>
                    <a:lnTo>
                      <a:pt x="352" y="22"/>
                    </a:lnTo>
                    <a:lnTo>
                      <a:pt x="358" y="22"/>
                    </a:lnTo>
                    <a:lnTo>
                      <a:pt x="362" y="20"/>
                    </a:lnTo>
                    <a:lnTo>
                      <a:pt x="366" y="16"/>
                    </a:lnTo>
                    <a:lnTo>
                      <a:pt x="366" y="12"/>
                    </a:lnTo>
                    <a:lnTo>
                      <a:pt x="366" y="10"/>
                    </a:lnTo>
                    <a:lnTo>
                      <a:pt x="366" y="10"/>
                    </a:lnTo>
                    <a:lnTo>
                      <a:pt x="366" y="6"/>
                    </a:lnTo>
                    <a:lnTo>
                      <a:pt x="362" y="2"/>
                    </a:lnTo>
                    <a:lnTo>
                      <a:pt x="358" y="0"/>
                    </a:lnTo>
                    <a:lnTo>
                      <a:pt x="352" y="0"/>
                    </a:lnTo>
                    <a:lnTo>
                      <a:pt x="3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
              <p:cNvSpPr>
                <a:spLocks noEditPoints="1"/>
              </p:cNvSpPr>
              <p:nvPr/>
            </p:nvSpPr>
            <p:spPr bwMode="auto">
              <a:xfrm>
                <a:off x="2687638" y="752475"/>
                <a:ext cx="409575" cy="206375"/>
              </a:xfrm>
              <a:custGeom>
                <a:avLst/>
                <a:gdLst>
                  <a:gd name="T0" fmla="*/ 118 w 258"/>
                  <a:gd name="T1" fmla="*/ 0 h 130"/>
                  <a:gd name="T2" fmla="*/ 112 w 258"/>
                  <a:gd name="T3" fmla="*/ 2 h 130"/>
                  <a:gd name="T4" fmla="*/ 104 w 258"/>
                  <a:gd name="T5" fmla="*/ 8 h 130"/>
                  <a:gd name="T6" fmla="*/ 104 w 258"/>
                  <a:gd name="T7" fmla="*/ 116 h 130"/>
                  <a:gd name="T8" fmla="*/ 104 w 258"/>
                  <a:gd name="T9" fmla="*/ 122 h 130"/>
                  <a:gd name="T10" fmla="*/ 112 w 258"/>
                  <a:gd name="T11" fmla="*/ 128 h 130"/>
                  <a:gd name="T12" fmla="*/ 140 w 258"/>
                  <a:gd name="T13" fmla="*/ 130 h 130"/>
                  <a:gd name="T14" fmla="*/ 146 w 258"/>
                  <a:gd name="T15" fmla="*/ 128 h 130"/>
                  <a:gd name="T16" fmla="*/ 154 w 258"/>
                  <a:gd name="T17" fmla="*/ 122 h 130"/>
                  <a:gd name="T18" fmla="*/ 154 w 258"/>
                  <a:gd name="T19" fmla="*/ 14 h 130"/>
                  <a:gd name="T20" fmla="*/ 154 w 258"/>
                  <a:gd name="T21" fmla="*/ 8 h 130"/>
                  <a:gd name="T22" fmla="*/ 146 w 258"/>
                  <a:gd name="T23" fmla="*/ 2 h 130"/>
                  <a:gd name="T24" fmla="*/ 140 w 258"/>
                  <a:gd name="T25" fmla="*/ 0 h 130"/>
                  <a:gd name="T26" fmla="*/ 14 w 258"/>
                  <a:gd name="T27" fmla="*/ 0 h 130"/>
                  <a:gd name="T28" fmla="*/ 8 w 258"/>
                  <a:gd name="T29" fmla="*/ 2 h 130"/>
                  <a:gd name="T30" fmla="*/ 2 w 258"/>
                  <a:gd name="T31" fmla="*/ 8 h 130"/>
                  <a:gd name="T32" fmla="*/ 0 w 258"/>
                  <a:gd name="T33" fmla="*/ 116 h 130"/>
                  <a:gd name="T34" fmla="*/ 2 w 258"/>
                  <a:gd name="T35" fmla="*/ 122 h 130"/>
                  <a:gd name="T36" fmla="*/ 8 w 258"/>
                  <a:gd name="T37" fmla="*/ 128 h 130"/>
                  <a:gd name="T38" fmla="*/ 38 w 258"/>
                  <a:gd name="T39" fmla="*/ 130 h 130"/>
                  <a:gd name="T40" fmla="*/ 42 w 258"/>
                  <a:gd name="T41" fmla="*/ 128 h 130"/>
                  <a:gd name="T42" fmla="*/ 50 w 258"/>
                  <a:gd name="T43" fmla="*/ 122 h 130"/>
                  <a:gd name="T44" fmla="*/ 52 w 258"/>
                  <a:gd name="T45" fmla="*/ 14 h 130"/>
                  <a:gd name="T46" fmla="*/ 50 w 258"/>
                  <a:gd name="T47" fmla="*/ 8 h 130"/>
                  <a:gd name="T48" fmla="*/ 42 w 258"/>
                  <a:gd name="T49" fmla="*/ 2 h 130"/>
                  <a:gd name="T50" fmla="*/ 38 w 258"/>
                  <a:gd name="T51" fmla="*/ 0 h 130"/>
                  <a:gd name="T52" fmla="*/ 220 w 258"/>
                  <a:gd name="T53" fmla="*/ 0 h 130"/>
                  <a:gd name="T54" fmla="*/ 216 w 258"/>
                  <a:gd name="T55" fmla="*/ 2 h 130"/>
                  <a:gd name="T56" fmla="*/ 208 w 258"/>
                  <a:gd name="T57" fmla="*/ 8 h 130"/>
                  <a:gd name="T58" fmla="*/ 206 w 258"/>
                  <a:gd name="T59" fmla="*/ 116 h 130"/>
                  <a:gd name="T60" fmla="*/ 208 w 258"/>
                  <a:gd name="T61" fmla="*/ 122 h 130"/>
                  <a:gd name="T62" fmla="*/ 216 w 258"/>
                  <a:gd name="T63" fmla="*/ 128 h 130"/>
                  <a:gd name="T64" fmla="*/ 244 w 258"/>
                  <a:gd name="T65" fmla="*/ 130 h 130"/>
                  <a:gd name="T66" fmla="*/ 250 w 258"/>
                  <a:gd name="T67" fmla="*/ 128 h 130"/>
                  <a:gd name="T68" fmla="*/ 256 w 258"/>
                  <a:gd name="T69" fmla="*/ 122 h 130"/>
                  <a:gd name="T70" fmla="*/ 258 w 258"/>
                  <a:gd name="T71" fmla="*/ 14 h 130"/>
                  <a:gd name="T72" fmla="*/ 256 w 258"/>
                  <a:gd name="T73" fmla="*/ 8 h 130"/>
                  <a:gd name="T74" fmla="*/ 250 w 258"/>
                  <a:gd name="T75" fmla="*/ 2 h 130"/>
                  <a:gd name="T76" fmla="*/ 244 w 258"/>
                  <a:gd name="T7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 h="130">
                    <a:moveTo>
                      <a:pt x="140" y="0"/>
                    </a:moveTo>
                    <a:lnTo>
                      <a:pt x="118" y="0"/>
                    </a:lnTo>
                    <a:lnTo>
                      <a:pt x="118" y="0"/>
                    </a:lnTo>
                    <a:lnTo>
                      <a:pt x="112" y="2"/>
                    </a:lnTo>
                    <a:lnTo>
                      <a:pt x="108" y="4"/>
                    </a:lnTo>
                    <a:lnTo>
                      <a:pt x="104" y="8"/>
                    </a:lnTo>
                    <a:lnTo>
                      <a:pt x="104" y="14"/>
                    </a:lnTo>
                    <a:lnTo>
                      <a:pt x="104" y="116"/>
                    </a:lnTo>
                    <a:lnTo>
                      <a:pt x="104" y="116"/>
                    </a:lnTo>
                    <a:lnTo>
                      <a:pt x="104" y="122"/>
                    </a:lnTo>
                    <a:lnTo>
                      <a:pt x="108" y="126"/>
                    </a:lnTo>
                    <a:lnTo>
                      <a:pt x="112" y="128"/>
                    </a:lnTo>
                    <a:lnTo>
                      <a:pt x="118" y="130"/>
                    </a:lnTo>
                    <a:lnTo>
                      <a:pt x="140" y="130"/>
                    </a:lnTo>
                    <a:lnTo>
                      <a:pt x="140" y="130"/>
                    </a:lnTo>
                    <a:lnTo>
                      <a:pt x="146" y="128"/>
                    </a:lnTo>
                    <a:lnTo>
                      <a:pt x="150" y="126"/>
                    </a:lnTo>
                    <a:lnTo>
                      <a:pt x="154" y="122"/>
                    </a:lnTo>
                    <a:lnTo>
                      <a:pt x="154" y="116"/>
                    </a:lnTo>
                    <a:lnTo>
                      <a:pt x="154" y="14"/>
                    </a:lnTo>
                    <a:lnTo>
                      <a:pt x="154" y="14"/>
                    </a:lnTo>
                    <a:lnTo>
                      <a:pt x="154" y="8"/>
                    </a:lnTo>
                    <a:lnTo>
                      <a:pt x="150" y="4"/>
                    </a:lnTo>
                    <a:lnTo>
                      <a:pt x="146" y="2"/>
                    </a:lnTo>
                    <a:lnTo>
                      <a:pt x="140" y="0"/>
                    </a:lnTo>
                    <a:lnTo>
                      <a:pt x="140" y="0"/>
                    </a:lnTo>
                    <a:close/>
                    <a:moveTo>
                      <a:pt x="38" y="0"/>
                    </a:moveTo>
                    <a:lnTo>
                      <a:pt x="14" y="0"/>
                    </a:lnTo>
                    <a:lnTo>
                      <a:pt x="14" y="0"/>
                    </a:lnTo>
                    <a:lnTo>
                      <a:pt x="8" y="2"/>
                    </a:lnTo>
                    <a:lnTo>
                      <a:pt x="4" y="4"/>
                    </a:lnTo>
                    <a:lnTo>
                      <a:pt x="2" y="8"/>
                    </a:lnTo>
                    <a:lnTo>
                      <a:pt x="0" y="14"/>
                    </a:lnTo>
                    <a:lnTo>
                      <a:pt x="0" y="116"/>
                    </a:lnTo>
                    <a:lnTo>
                      <a:pt x="0" y="116"/>
                    </a:lnTo>
                    <a:lnTo>
                      <a:pt x="2" y="122"/>
                    </a:lnTo>
                    <a:lnTo>
                      <a:pt x="4" y="126"/>
                    </a:lnTo>
                    <a:lnTo>
                      <a:pt x="8" y="128"/>
                    </a:lnTo>
                    <a:lnTo>
                      <a:pt x="14" y="130"/>
                    </a:lnTo>
                    <a:lnTo>
                      <a:pt x="38" y="130"/>
                    </a:lnTo>
                    <a:lnTo>
                      <a:pt x="38" y="130"/>
                    </a:lnTo>
                    <a:lnTo>
                      <a:pt x="42" y="128"/>
                    </a:lnTo>
                    <a:lnTo>
                      <a:pt x="48" y="126"/>
                    </a:lnTo>
                    <a:lnTo>
                      <a:pt x="50" y="122"/>
                    </a:lnTo>
                    <a:lnTo>
                      <a:pt x="52" y="116"/>
                    </a:lnTo>
                    <a:lnTo>
                      <a:pt x="52" y="14"/>
                    </a:lnTo>
                    <a:lnTo>
                      <a:pt x="52" y="14"/>
                    </a:lnTo>
                    <a:lnTo>
                      <a:pt x="50" y="8"/>
                    </a:lnTo>
                    <a:lnTo>
                      <a:pt x="48" y="4"/>
                    </a:lnTo>
                    <a:lnTo>
                      <a:pt x="42" y="2"/>
                    </a:lnTo>
                    <a:lnTo>
                      <a:pt x="38" y="0"/>
                    </a:lnTo>
                    <a:lnTo>
                      <a:pt x="38" y="0"/>
                    </a:lnTo>
                    <a:close/>
                    <a:moveTo>
                      <a:pt x="244" y="0"/>
                    </a:moveTo>
                    <a:lnTo>
                      <a:pt x="220" y="0"/>
                    </a:lnTo>
                    <a:lnTo>
                      <a:pt x="220" y="0"/>
                    </a:lnTo>
                    <a:lnTo>
                      <a:pt x="216" y="2"/>
                    </a:lnTo>
                    <a:lnTo>
                      <a:pt x="210" y="4"/>
                    </a:lnTo>
                    <a:lnTo>
                      <a:pt x="208" y="8"/>
                    </a:lnTo>
                    <a:lnTo>
                      <a:pt x="206" y="14"/>
                    </a:lnTo>
                    <a:lnTo>
                      <a:pt x="206" y="116"/>
                    </a:lnTo>
                    <a:lnTo>
                      <a:pt x="206" y="116"/>
                    </a:lnTo>
                    <a:lnTo>
                      <a:pt x="208" y="122"/>
                    </a:lnTo>
                    <a:lnTo>
                      <a:pt x="210" y="126"/>
                    </a:lnTo>
                    <a:lnTo>
                      <a:pt x="216" y="128"/>
                    </a:lnTo>
                    <a:lnTo>
                      <a:pt x="220" y="130"/>
                    </a:lnTo>
                    <a:lnTo>
                      <a:pt x="244" y="130"/>
                    </a:lnTo>
                    <a:lnTo>
                      <a:pt x="244" y="130"/>
                    </a:lnTo>
                    <a:lnTo>
                      <a:pt x="250" y="128"/>
                    </a:lnTo>
                    <a:lnTo>
                      <a:pt x="254" y="126"/>
                    </a:lnTo>
                    <a:lnTo>
                      <a:pt x="256" y="122"/>
                    </a:lnTo>
                    <a:lnTo>
                      <a:pt x="258" y="116"/>
                    </a:lnTo>
                    <a:lnTo>
                      <a:pt x="258" y="14"/>
                    </a:lnTo>
                    <a:lnTo>
                      <a:pt x="258" y="14"/>
                    </a:lnTo>
                    <a:lnTo>
                      <a:pt x="256" y="8"/>
                    </a:lnTo>
                    <a:lnTo>
                      <a:pt x="254" y="4"/>
                    </a:lnTo>
                    <a:lnTo>
                      <a:pt x="250" y="2"/>
                    </a:lnTo>
                    <a:lnTo>
                      <a:pt x="244" y="0"/>
                    </a:lnTo>
                    <a:lnTo>
                      <a:pt x="2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3"/>
              <p:cNvSpPr>
                <a:spLocks/>
              </p:cNvSpPr>
              <p:nvPr/>
            </p:nvSpPr>
            <p:spPr bwMode="auto">
              <a:xfrm>
                <a:off x="2601913" y="584200"/>
                <a:ext cx="581025" cy="136525"/>
              </a:xfrm>
              <a:custGeom>
                <a:avLst/>
                <a:gdLst>
                  <a:gd name="T0" fmla="*/ 358 w 366"/>
                  <a:gd name="T1" fmla="*/ 66 h 86"/>
                  <a:gd name="T2" fmla="*/ 186 w 366"/>
                  <a:gd name="T3" fmla="*/ 0 h 86"/>
                  <a:gd name="T4" fmla="*/ 186 w 366"/>
                  <a:gd name="T5" fmla="*/ 0 h 86"/>
                  <a:gd name="T6" fmla="*/ 180 w 366"/>
                  <a:gd name="T7" fmla="*/ 0 h 86"/>
                  <a:gd name="T8" fmla="*/ 8 w 366"/>
                  <a:gd name="T9" fmla="*/ 66 h 86"/>
                  <a:gd name="T10" fmla="*/ 8 w 366"/>
                  <a:gd name="T11" fmla="*/ 66 h 86"/>
                  <a:gd name="T12" fmla="*/ 4 w 366"/>
                  <a:gd name="T13" fmla="*/ 68 h 86"/>
                  <a:gd name="T14" fmla="*/ 2 w 366"/>
                  <a:gd name="T15" fmla="*/ 70 h 86"/>
                  <a:gd name="T16" fmla="*/ 0 w 366"/>
                  <a:gd name="T17" fmla="*/ 74 h 86"/>
                  <a:gd name="T18" fmla="*/ 0 w 366"/>
                  <a:gd name="T19" fmla="*/ 78 h 86"/>
                  <a:gd name="T20" fmla="*/ 0 w 366"/>
                  <a:gd name="T21" fmla="*/ 78 h 86"/>
                  <a:gd name="T22" fmla="*/ 2 w 366"/>
                  <a:gd name="T23" fmla="*/ 80 h 86"/>
                  <a:gd name="T24" fmla="*/ 4 w 366"/>
                  <a:gd name="T25" fmla="*/ 82 h 86"/>
                  <a:gd name="T26" fmla="*/ 6 w 366"/>
                  <a:gd name="T27" fmla="*/ 84 h 86"/>
                  <a:gd name="T28" fmla="*/ 10 w 366"/>
                  <a:gd name="T29" fmla="*/ 86 h 86"/>
                  <a:gd name="T30" fmla="*/ 356 w 366"/>
                  <a:gd name="T31" fmla="*/ 86 h 86"/>
                  <a:gd name="T32" fmla="*/ 356 w 366"/>
                  <a:gd name="T33" fmla="*/ 86 h 86"/>
                  <a:gd name="T34" fmla="*/ 360 w 366"/>
                  <a:gd name="T35" fmla="*/ 84 h 86"/>
                  <a:gd name="T36" fmla="*/ 362 w 366"/>
                  <a:gd name="T37" fmla="*/ 82 h 86"/>
                  <a:gd name="T38" fmla="*/ 364 w 366"/>
                  <a:gd name="T39" fmla="*/ 80 h 86"/>
                  <a:gd name="T40" fmla="*/ 366 w 366"/>
                  <a:gd name="T41" fmla="*/ 78 h 86"/>
                  <a:gd name="T42" fmla="*/ 366 w 366"/>
                  <a:gd name="T43" fmla="*/ 78 h 86"/>
                  <a:gd name="T44" fmla="*/ 366 w 366"/>
                  <a:gd name="T45" fmla="*/ 74 h 86"/>
                  <a:gd name="T46" fmla="*/ 364 w 366"/>
                  <a:gd name="T47" fmla="*/ 70 h 86"/>
                  <a:gd name="T48" fmla="*/ 362 w 366"/>
                  <a:gd name="T49" fmla="*/ 68 h 86"/>
                  <a:gd name="T50" fmla="*/ 358 w 366"/>
                  <a:gd name="T51" fmla="*/ 66 h 86"/>
                  <a:gd name="T52" fmla="*/ 358 w 366"/>
                  <a:gd name="T53"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6" h="86">
                    <a:moveTo>
                      <a:pt x="358" y="66"/>
                    </a:moveTo>
                    <a:lnTo>
                      <a:pt x="186" y="0"/>
                    </a:lnTo>
                    <a:lnTo>
                      <a:pt x="186" y="0"/>
                    </a:lnTo>
                    <a:lnTo>
                      <a:pt x="180" y="0"/>
                    </a:lnTo>
                    <a:lnTo>
                      <a:pt x="8" y="66"/>
                    </a:lnTo>
                    <a:lnTo>
                      <a:pt x="8" y="66"/>
                    </a:lnTo>
                    <a:lnTo>
                      <a:pt x="4" y="68"/>
                    </a:lnTo>
                    <a:lnTo>
                      <a:pt x="2" y="70"/>
                    </a:lnTo>
                    <a:lnTo>
                      <a:pt x="0" y="74"/>
                    </a:lnTo>
                    <a:lnTo>
                      <a:pt x="0" y="78"/>
                    </a:lnTo>
                    <a:lnTo>
                      <a:pt x="0" y="78"/>
                    </a:lnTo>
                    <a:lnTo>
                      <a:pt x="2" y="80"/>
                    </a:lnTo>
                    <a:lnTo>
                      <a:pt x="4" y="82"/>
                    </a:lnTo>
                    <a:lnTo>
                      <a:pt x="6" y="84"/>
                    </a:lnTo>
                    <a:lnTo>
                      <a:pt x="10" y="86"/>
                    </a:lnTo>
                    <a:lnTo>
                      <a:pt x="356" y="86"/>
                    </a:lnTo>
                    <a:lnTo>
                      <a:pt x="356" y="86"/>
                    </a:lnTo>
                    <a:lnTo>
                      <a:pt x="360" y="84"/>
                    </a:lnTo>
                    <a:lnTo>
                      <a:pt x="362" y="82"/>
                    </a:lnTo>
                    <a:lnTo>
                      <a:pt x="364" y="80"/>
                    </a:lnTo>
                    <a:lnTo>
                      <a:pt x="366" y="78"/>
                    </a:lnTo>
                    <a:lnTo>
                      <a:pt x="366" y="78"/>
                    </a:lnTo>
                    <a:lnTo>
                      <a:pt x="366" y="74"/>
                    </a:lnTo>
                    <a:lnTo>
                      <a:pt x="364" y="70"/>
                    </a:lnTo>
                    <a:lnTo>
                      <a:pt x="362" y="68"/>
                    </a:lnTo>
                    <a:lnTo>
                      <a:pt x="358" y="66"/>
                    </a:lnTo>
                    <a:lnTo>
                      <a:pt x="35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84"/>
              <p:cNvSpPr>
                <a:spLocks/>
              </p:cNvSpPr>
              <p:nvPr/>
            </p:nvSpPr>
            <p:spPr bwMode="auto">
              <a:xfrm>
                <a:off x="2630488" y="987425"/>
                <a:ext cx="523875" cy="38100"/>
              </a:xfrm>
              <a:custGeom>
                <a:avLst/>
                <a:gdLst>
                  <a:gd name="T0" fmla="*/ 330 w 330"/>
                  <a:gd name="T1" fmla="*/ 12 h 24"/>
                  <a:gd name="T2" fmla="*/ 330 w 330"/>
                  <a:gd name="T3" fmla="*/ 12 h 24"/>
                  <a:gd name="T4" fmla="*/ 330 w 330"/>
                  <a:gd name="T5" fmla="*/ 12 h 24"/>
                  <a:gd name="T6" fmla="*/ 330 w 330"/>
                  <a:gd name="T7" fmla="*/ 18 h 24"/>
                  <a:gd name="T8" fmla="*/ 326 w 330"/>
                  <a:gd name="T9" fmla="*/ 20 h 24"/>
                  <a:gd name="T10" fmla="*/ 322 w 330"/>
                  <a:gd name="T11" fmla="*/ 24 h 24"/>
                  <a:gd name="T12" fmla="*/ 316 w 330"/>
                  <a:gd name="T13" fmla="*/ 24 h 24"/>
                  <a:gd name="T14" fmla="*/ 14 w 330"/>
                  <a:gd name="T15" fmla="*/ 24 h 24"/>
                  <a:gd name="T16" fmla="*/ 14 w 330"/>
                  <a:gd name="T17" fmla="*/ 24 h 24"/>
                  <a:gd name="T18" fmla="*/ 8 w 330"/>
                  <a:gd name="T19" fmla="*/ 24 h 24"/>
                  <a:gd name="T20" fmla="*/ 4 w 330"/>
                  <a:gd name="T21" fmla="*/ 20 h 24"/>
                  <a:gd name="T22" fmla="*/ 0 w 330"/>
                  <a:gd name="T23" fmla="*/ 18 h 24"/>
                  <a:gd name="T24" fmla="*/ 0 w 330"/>
                  <a:gd name="T25" fmla="*/ 12 h 24"/>
                  <a:gd name="T26" fmla="*/ 0 w 330"/>
                  <a:gd name="T27" fmla="*/ 12 h 24"/>
                  <a:gd name="T28" fmla="*/ 0 w 330"/>
                  <a:gd name="T29" fmla="*/ 12 h 24"/>
                  <a:gd name="T30" fmla="*/ 0 w 330"/>
                  <a:gd name="T31" fmla="*/ 8 h 24"/>
                  <a:gd name="T32" fmla="*/ 4 w 330"/>
                  <a:gd name="T33" fmla="*/ 4 h 24"/>
                  <a:gd name="T34" fmla="*/ 8 w 330"/>
                  <a:gd name="T35" fmla="*/ 2 h 24"/>
                  <a:gd name="T36" fmla="*/ 14 w 330"/>
                  <a:gd name="T37" fmla="*/ 0 h 24"/>
                  <a:gd name="T38" fmla="*/ 316 w 330"/>
                  <a:gd name="T39" fmla="*/ 0 h 24"/>
                  <a:gd name="T40" fmla="*/ 316 w 330"/>
                  <a:gd name="T41" fmla="*/ 0 h 24"/>
                  <a:gd name="T42" fmla="*/ 322 w 330"/>
                  <a:gd name="T43" fmla="*/ 2 h 24"/>
                  <a:gd name="T44" fmla="*/ 326 w 330"/>
                  <a:gd name="T45" fmla="*/ 4 h 24"/>
                  <a:gd name="T46" fmla="*/ 330 w 330"/>
                  <a:gd name="T47" fmla="*/ 8 h 24"/>
                  <a:gd name="T48" fmla="*/ 330 w 330"/>
                  <a:gd name="T49" fmla="*/ 12 h 24"/>
                  <a:gd name="T50" fmla="*/ 330 w 330"/>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0" h="24">
                    <a:moveTo>
                      <a:pt x="330" y="12"/>
                    </a:moveTo>
                    <a:lnTo>
                      <a:pt x="330" y="12"/>
                    </a:lnTo>
                    <a:lnTo>
                      <a:pt x="330" y="12"/>
                    </a:lnTo>
                    <a:lnTo>
                      <a:pt x="330" y="18"/>
                    </a:lnTo>
                    <a:lnTo>
                      <a:pt x="326" y="20"/>
                    </a:lnTo>
                    <a:lnTo>
                      <a:pt x="322" y="24"/>
                    </a:lnTo>
                    <a:lnTo>
                      <a:pt x="316" y="24"/>
                    </a:lnTo>
                    <a:lnTo>
                      <a:pt x="14" y="24"/>
                    </a:lnTo>
                    <a:lnTo>
                      <a:pt x="14" y="24"/>
                    </a:lnTo>
                    <a:lnTo>
                      <a:pt x="8" y="24"/>
                    </a:lnTo>
                    <a:lnTo>
                      <a:pt x="4" y="20"/>
                    </a:lnTo>
                    <a:lnTo>
                      <a:pt x="0" y="18"/>
                    </a:lnTo>
                    <a:lnTo>
                      <a:pt x="0" y="12"/>
                    </a:lnTo>
                    <a:lnTo>
                      <a:pt x="0" y="12"/>
                    </a:lnTo>
                    <a:lnTo>
                      <a:pt x="0" y="12"/>
                    </a:lnTo>
                    <a:lnTo>
                      <a:pt x="0" y="8"/>
                    </a:lnTo>
                    <a:lnTo>
                      <a:pt x="4" y="4"/>
                    </a:lnTo>
                    <a:lnTo>
                      <a:pt x="8" y="2"/>
                    </a:lnTo>
                    <a:lnTo>
                      <a:pt x="14" y="0"/>
                    </a:lnTo>
                    <a:lnTo>
                      <a:pt x="316" y="0"/>
                    </a:lnTo>
                    <a:lnTo>
                      <a:pt x="316" y="0"/>
                    </a:lnTo>
                    <a:lnTo>
                      <a:pt x="322" y="2"/>
                    </a:lnTo>
                    <a:lnTo>
                      <a:pt x="326" y="4"/>
                    </a:lnTo>
                    <a:lnTo>
                      <a:pt x="330" y="8"/>
                    </a:lnTo>
                    <a:lnTo>
                      <a:pt x="330" y="12"/>
                    </a:lnTo>
                    <a:lnTo>
                      <a:pt x="33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pic>
        <p:nvPicPr>
          <p:cNvPr id="52" name="Picture 77" descr="F:\Trabajos\Envato\Graphic River\Mica PPT\mountains.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652150" y="4131539"/>
            <a:ext cx="7839701" cy="1032499"/>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613822"/>
            <a:ext cx="57150" cy="2000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57150" cy="200025"/>
          </a:xfrm>
          <a:prstGeom prst="rect">
            <a:avLst/>
          </a:prstGeom>
          <a:noFill/>
          <a:extLst>
            <a:ext uri="{909E8E84-426E-40dd-AFC4-6F175D3DCCD1}">
              <a14:hiddenFill xmlns:a14="http://schemas.microsoft.com/office/drawing/2010/main">
                <a:solidFill>
                  <a:srgbClr val="FFFFFF"/>
                </a:solidFill>
              </a14:hiddenFill>
            </a:ext>
          </a:extLst>
        </p:spPr>
      </p:pic>
      <p:sp>
        <p:nvSpPr>
          <p:cNvPr id="61" name="文本框 60"/>
          <p:cNvSpPr txBox="1"/>
          <p:nvPr/>
        </p:nvSpPr>
        <p:spPr>
          <a:xfrm>
            <a:off x="1475656" y="987574"/>
            <a:ext cx="6840760" cy="3785652"/>
          </a:xfrm>
          <a:prstGeom prst="rect">
            <a:avLst/>
          </a:prstGeom>
          <a:noFill/>
        </p:spPr>
        <p:txBody>
          <a:bodyPr wrap="square" rtlCol="0">
            <a:spAutoFit/>
          </a:bodyPr>
          <a:lstStyle/>
          <a:p>
            <a:pPr marL="285750" indent="-285750" algn="just">
              <a:buFont typeface="Wingdings" charset="2"/>
              <a:buChar char="Ø"/>
            </a:pPr>
            <a:r>
              <a:rPr lang="en-US" altLang="zh-CN" sz="1600" i="1" dirty="0"/>
              <a:t>The importance of deposit collection in the development of microfinance </a:t>
            </a:r>
            <a:r>
              <a:rPr lang="en-US" altLang="zh-CN" sz="1600" i="1" dirty="0" smtClean="0"/>
              <a:t>services:</a:t>
            </a:r>
          </a:p>
          <a:p>
            <a:pPr algn="just"/>
            <a:endParaRPr lang="en-US" altLang="zh-CN" dirty="0" smtClean="0"/>
          </a:p>
          <a:p>
            <a:pPr algn="just"/>
            <a:r>
              <a:rPr lang="en-US" altLang="zh-CN" sz="1600" dirty="0"/>
              <a:t>T</a:t>
            </a:r>
            <a:r>
              <a:rPr lang="en-US" altLang="zh-CN" sz="1600" dirty="0" smtClean="0"/>
              <a:t>he </a:t>
            </a:r>
            <a:r>
              <a:rPr lang="en-US" altLang="zh-CN" sz="1600" dirty="0"/>
              <a:t>poor value </a:t>
            </a:r>
            <a:r>
              <a:rPr lang="en-US" altLang="zh-CN" sz="1600" b="1" dirty="0"/>
              <a:t>both deposit and lending </a:t>
            </a:r>
            <a:r>
              <a:rPr lang="en-US" altLang="zh-CN" sz="1600" b="1" dirty="0" smtClean="0"/>
              <a:t>services</a:t>
            </a:r>
            <a:r>
              <a:rPr lang="en-US" altLang="zh-CN" sz="1600" b="1" dirty="0"/>
              <a:t> </a:t>
            </a:r>
            <a:r>
              <a:rPr lang="en-US" altLang="zh-CN" sz="1600" dirty="0" smtClean="0"/>
              <a:t>for the purpose of financial cushion, current input and future </a:t>
            </a:r>
            <a:r>
              <a:rPr lang="en-US" altLang="zh-CN" sz="1600" dirty="0" smtClean="0"/>
              <a:t>event( access, security, liquidity, and return) </a:t>
            </a:r>
            <a:endParaRPr lang="en-US" altLang="zh-CN" sz="1600" dirty="0"/>
          </a:p>
          <a:p>
            <a:pPr algn="just"/>
            <a:endParaRPr lang="en-US" altLang="zh-CN" sz="1400" i="1" dirty="0"/>
          </a:p>
          <a:p>
            <a:pPr marL="285750" indent="-285750" algn="just">
              <a:buFont typeface="Wingdings" charset="2"/>
              <a:buChar char="Ø"/>
            </a:pPr>
            <a:r>
              <a:rPr lang="en-US" altLang="zh-CN" sz="1600" i="1" dirty="0" smtClean="0"/>
              <a:t>MFIs </a:t>
            </a:r>
            <a:r>
              <a:rPr lang="en-US" altLang="zh-CN" sz="1600" i="1" dirty="0"/>
              <a:t>have provided the means for overcoming </a:t>
            </a:r>
            <a:r>
              <a:rPr lang="en-US" altLang="zh-CN" sz="1600" b="1" i="1" dirty="0">
                <a:solidFill>
                  <a:srgbClr val="1F497D"/>
                </a:solidFill>
              </a:rPr>
              <a:t>three main barriers </a:t>
            </a:r>
            <a:r>
              <a:rPr lang="en-US" altLang="zh-CN" sz="1600" i="1" dirty="0"/>
              <a:t>to the use of the deposit facilities commonly offered by banks (as identified by the World Bank, 1997): </a:t>
            </a:r>
            <a:endParaRPr lang="en-US" altLang="zh-CN" sz="1600" i="1" dirty="0" smtClean="0"/>
          </a:p>
          <a:p>
            <a:pPr algn="just"/>
            <a:endParaRPr lang="en-US" altLang="zh-CN" sz="1600" dirty="0"/>
          </a:p>
          <a:p>
            <a:pPr marL="400050" indent="-400050" algn="just">
              <a:buAutoNum type="romanLcParenBoth"/>
            </a:pPr>
            <a:r>
              <a:rPr lang="en-US" altLang="zh-CN" sz="1600" dirty="0" smtClean="0"/>
              <a:t>high </a:t>
            </a:r>
            <a:r>
              <a:rPr lang="en-US" altLang="zh-CN" sz="1600" dirty="0"/>
              <a:t>opening and minimum account </a:t>
            </a:r>
            <a:r>
              <a:rPr lang="en-US" altLang="zh-CN" sz="1600" dirty="0" smtClean="0"/>
              <a:t>balances</a:t>
            </a:r>
          </a:p>
          <a:p>
            <a:pPr marL="400050" indent="-400050" algn="just">
              <a:buAutoNum type="romanLcParenBoth"/>
            </a:pPr>
            <a:r>
              <a:rPr lang="en-US" altLang="zh-CN" sz="1600" dirty="0" smtClean="0"/>
              <a:t>high </a:t>
            </a:r>
            <a:r>
              <a:rPr lang="en-US" altLang="zh-CN" sz="1600" dirty="0"/>
              <a:t>travel time and transport costs involved in making deposits and withdrawals at the bank </a:t>
            </a:r>
            <a:r>
              <a:rPr lang="en-US" altLang="zh-CN" sz="1600" dirty="0" smtClean="0"/>
              <a:t>branch</a:t>
            </a:r>
          </a:p>
          <a:p>
            <a:pPr marL="400050" indent="-400050" algn="just">
              <a:buAutoNum type="romanLcParenBoth"/>
            </a:pPr>
            <a:r>
              <a:rPr lang="en-US" altLang="zh-CN" sz="1600" dirty="0" smtClean="0"/>
              <a:t>lack </a:t>
            </a:r>
            <a:r>
              <a:rPr lang="en-US" altLang="zh-CN" sz="1600" dirty="0"/>
              <a:t>of familiarity with bank branch operations and procedures. </a:t>
            </a:r>
          </a:p>
          <a:p>
            <a:endParaRPr lang="zh-CN" altLang="en-US" sz="1600" dirty="0"/>
          </a:p>
        </p:txBody>
      </p:sp>
      <p:sp>
        <p:nvSpPr>
          <p:cNvPr id="2059" name="Rectangle 30"/>
          <p:cNvSpPr>
            <a:spLocks noChangeArrowheads="1"/>
          </p:cNvSpPr>
          <p:nvPr/>
        </p:nvSpPr>
        <p:spPr bwMode="auto">
          <a:xfrm>
            <a:off x="3718936" y="287449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060" name="Rectangle 31"/>
          <p:cNvSpPr>
            <a:spLocks noChangeArrowheads="1"/>
          </p:cNvSpPr>
          <p:nvPr/>
        </p:nvSpPr>
        <p:spPr bwMode="auto">
          <a:xfrm>
            <a:off x="3718936" y="3470139"/>
            <a:ext cx="8258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2" name="Rectangle 32"/>
          <p:cNvSpPr>
            <a:spLocks noChangeArrowheads="1"/>
          </p:cNvSpPr>
          <p:nvPr/>
        </p:nvSpPr>
        <p:spPr bwMode="auto">
          <a:xfrm>
            <a:off x="3718936" y="3870189"/>
            <a:ext cx="6655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3" name="Rectangle 33"/>
          <p:cNvSpPr>
            <a:spLocks noChangeArrowheads="1"/>
          </p:cNvSpPr>
          <p:nvPr/>
        </p:nvSpPr>
        <p:spPr bwMode="auto">
          <a:xfrm>
            <a:off x="3718936" y="45318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97980195"/>
      </p:ext>
    </p:extLst>
  </p:cSld>
  <p:clrMapOvr>
    <a:masterClrMapping/>
  </p:clrMapOvr>
  <mc:AlternateContent xmlns:mc="http://schemas.openxmlformats.org/markup-compatibility/2006" xmlns:p14="http://schemas.microsoft.com/office/powerpoint/2010/main">
    <mc:Choice Requires="p14">
      <p:transition spd="slow" p14:dur="1600" advTm="11111">
        <p14:gallery dir="l"/>
      </p:transition>
    </mc:Choice>
    <mc:Fallback xmlns="">
      <p:transition spd="slow" advTm="11111">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2"/>
          <p:cNvSpPr txBox="1"/>
          <p:nvPr/>
        </p:nvSpPr>
        <p:spPr>
          <a:xfrm>
            <a:off x="1367730" y="250560"/>
            <a:ext cx="5756842" cy="430887"/>
          </a:xfrm>
          <a:prstGeom prst="rect">
            <a:avLst/>
          </a:prstGeom>
          <a:noFill/>
        </p:spPr>
        <p:txBody>
          <a:bodyPr wrap="none" rtlCol="0">
            <a:spAutoFit/>
          </a:bodyPr>
          <a:lstStyle/>
          <a:p>
            <a:r>
              <a:rPr lang="en-US" altLang="zh-CN" sz="2200" dirty="0">
                <a:solidFill>
                  <a:srgbClr val="292928"/>
                </a:solidFill>
              </a:rPr>
              <a:t>2</a:t>
            </a:r>
            <a:r>
              <a:rPr lang="en-US" altLang="zh-CN" sz="2200" b="1" dirty="0">
                <a:solidFill>
                  <a:srgbClr val="292928"/>
                </a:solidFill>
              </a:rPr>
              <a:t>. Deposit Collection &amp; Credit Extension in MFIs</a:t>
            </a:r>
            <a:endParaRPr lang="zh-CN" altLang="en-US" sz="2200" b="1" dirty="0">
              <a:solidFill>
                <a:srgbClr val="292928"/>
              </a:solidFill>
            </a:endParaRPr>
          </a:p>
        </p:txBody>
      </p:sp>
      <p:sp>
        <p:nvSpPr>
          <p:cNvPr id="36" name="矩形 35"/>
          <p:cNvSpPr/>
          <p:nvPr/>
        </p:nvSpPr>
        <p:spPr>
          <a:xfrm>
            <a:off x="1467064" y="758262"/>
            <a:ext cx="4977144" cy="338554"/>
          </a:xfrm>
          <a:prstGeom prst="rect">
            <a:avLst/>
          </a:prstGeom>
        </p:spPr>
        <p:txBody>
          <a:bodyPr wrap="none">
            <a:spAutoFit/>
          </a:bodyPr>
          <a:lstStyle/>
          <a:p>
            <a:pPr algn="ctr"/>
            <a:r>
              <a:rPr lang="en-US" altLang="zh-CN" sz="1600" dirty="0" smtClean="0">
                <a:solidFill>
                  <a:srgbClr val="292928"/>
                </a:solidFill>
              </a:rPr>
              <a:t>2.1</a:t>
            </a:r>
            <a:r>
              <a:rPr lang="en-US" altLang="zh-CN" sz="1600" dirty="0">
                <a:solidFill>
                  <a:srgbClr val="292928"/>
                </a:solidFill>
              </a:rPr>
              <a:t> The Community-Based Approach in MFI Development</a:t>
            </a:r>
          </a:p>
        </p:txBody>
      </p:sp>
      <p:grpSp>
        <p:nvGrpSpPr>
          <p:cNvPr id="37" name="组合 36"/>
          <p:cNvGrpSpPr/>
          <p:nvPr/>
        </p:nvGrpSpPr>
        <p:grpSpPr>
          <a:xfrm>
            <a:off x="307722" y="211406"/>
            <a:ext cx="898158" cy="875400"/>
            <a:chOff x="4641550" y="1440594"/>
            <a:chExt cx="587801" cy="587801"/>
          </a:xfrm>
        </p:grpSpPr>
        <p:grpSp>
          <p:nvGrpSpPr>
            <p:cNvPr id="38" name="组合 37"/>
            <p:cNvGrpSpPr/>
            <p:nvPr/>
          </p:nvGrpSpPr>
          <p:grpSpPr>
            <a:xfrm>
              <a:off x="4641550" y="1440594"/>
              <a:ext cx="587801" cy="587801"/>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4795215" y="1597882"/>
              <a:ext cx="286520" cy="248944"/>
              <a:chOff x="2601913" y="584200"/>
              <a:chExt cx="581025" cy="504825"/>
            </a:xfrm>
            <a:solidFill>
              <a:schemeClr val="accent1"/>
            </a:solidFill>
          </p:grpSpPr>
          <p:sp>
            <p:nvSpPr>
              <p:cNvPr id="40" name="Freeform 21"/>
              <p:cNvSpPr>
                <a:spLocks/>
              </p:cNvSpPr>
              <p:nvPr/>
            </p:nvSpPr>
            <p:spPr bwMode="auto">
              <a:xfrm>
                <a:off x="2601913" y="1054100"/>
                <a:ext cx="581025" cy="34925"/>
              </a:xfrm>
              <a:custGeom>
                <a:avLst/>
                <a:gdLst>
                  <a:gd name="T0" fmla="*/ 352 w 366"/>
                  <a:gd name="T1" fmla="*/ 0 h 22"/>
                  <a:gd name="T2" fmla="*/ 14 w 366"/>
                  <a:gd name="T3" fmla="*/ 0 h 22"/>
                  <a:gd name="T4" fmla="*/ 14 w 366"/>
                  <a:gd name="T5" fmla="*/ 0 h 22"/>
                  <a:gd name="T6" fmla="*/ 8 w 366"/>
                  <a:gd name="T7" fmla="*/ 0 h 22"/>
                  <a:gd name="T8" fmla="*/ 4 w 366"/>
                  <a:gd name="T9" fmla="*/ 2 h 22"/>
                  <a:gd name="T10" fmla="*/ 0 w 366"/>
                  <a:gd name="T11" fmla="*/ 6 h 22"/>
                  <a:gd name="T12" fmla="*/ 0 w 366"/>
                  <a:gd name="T13" fmla="*/ 10 h 22"/>
                  <a:gd name="T14" fmla="*/ 0 w 366"/>
                  <a:gd name="T15" fmla="*/ 12 h 22"/>
                  <a:gd name="T16" fmla="*/ 0 w 366"/>
                  <a:gd name="T17" fmla="*/ 12 h 22"/>
                  <a:gd name="T18" fmla="*/ 0 w 366"/>
                  <a:gd name="T19" fmla="*/ 16 h 22"/>
                  <a:gd name="T20" fmla="*/ 4 w 366"/>
                  <a:gd name="T21" fmla="*/ 20 h 22"/>
                  <a:gd name="T22" fmla="*/ 8 w 366"/>
                  <a:gd name="T23" fmla="*/ 22 h 22"/>
                  <a:gd name="T24" fmla="*/ 14 w 366"/>
                  <a:gd name="T25" fmla="*/ 22 h 22"/>
                  <a:gd name="T26" fmla="*/ 352 w 366"/>
                  <a:gd name="T27" fmla="*/ 22 h 22"/>
                  <a:gd name="T28" fmla="*/ 352 w 366"/>
                  <a:gd name="T29" fmla="*/ 22 h 22"/>
                  <a:gd name="T30" fmla="*/ 358 w 366"/>
                  <a:gd name="T31" fmla="*/ 22 h 22"/>
                  <a:gd name="T32" fmla="*/ 362 w 366"/>
                  <a:gd name="T33" fmla="*/ 20 h 22"/>
                  <a:gd name="T34" fmla="*/ 366 w 366"/>
                  <a:gd name="T35" fmla="*/ 16 h 22"/>
                  <a:gd name="T36" fmla="*/ 366 w 366"/>
                  <a:gd name="T37" fmla="*/ 12 h 22"/>
                  <a:gd name="T38" fmla="*/ 366 w 366"/>
                  <a:gd name="T39" fmla="*/ 10 h 22"/>
                  <a:gd name="T40" fmla="*/ 366 w 366"/>
                  <a:gd name="T41" fmla="*/ 10 h 22"/>
                  <a:gd name="T42" fmla="*/ 366 w 366"/>
                  <a:gd name="T43" fmla="*/ 6 h 22"/>
                  <a:gd name="T44" fmla="*/ 362 w 366"/>
                  <a:gd name="T45" fmla="*/ 2 h 22"/>
                  <a:gd name="T46" fmla="*/ 358 w 366"/>
                  <a:gd name="T47" fmla="*/ 0 h 22"/>
                  <a:gd name="T48" fmla="*/ 352 w 366"/>
                  <a:gd name="T49" fmla="*/ 0 h 22"/>
                  <a:gd name="T50" fmla="*/ 352 w 36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6" h="22">
                    <a:moveTo>
                      <a:pt x="352" y="0"/>
                    </a:moveTo>
                    <a:lnTo>
                      <a:pt x="14" y="0"/>
                    </a:lnTo>
                    <a:lnTo>
                      <a:pt x="14" y="0"/>
                    </a:lnTo>
                    <a:lnTo>
                      <a:pt x="8" y="0"/>
                    </a:lnTo>
                    <a:lnTo>
                      <a:pt x="4" y="2"/>
                    </a:lnTo>
                    <a:lnTo>
                      <a:pt x="0" y="6"/>
                    </a:lnTo>
                    <a:lnTo>
                      <a:pt x="0" y="10"/>
                    </a:lnTo>
                    <a:lnTo>
                      <a:pt x="0" y="12"/>
                    </a:lnTo>
                    <a:lnTo>
                      <a:pt x="0" y="12"/>
                    </a:lnTo>
                    <a:lnTo>
                      <a:pt x="0" y="16"/>
                    </a:lnTo>
                    <a:lnTo>
                      <a:pt x="4" y="20"/>
                    </a:lnTo>
                    <a:lnTo>
                      <a:pt x="8" y="22"/>
                    </a:lnTo>
                    <a:lnTo>
                      <a:pt x="14" y="22"/>
                    </a:lnTo>
                    <a:lnTo>
                      <a:pt x="352" y="22"/>
                    </a:lnTo>
                    <a:lnTo>
                      <a:pt x="352" y="22"/>
                    </a:lnTo>
                    <a:lnTo>
                      <a:pt x="358" y="22"/>
                    </a:lnTo>
                    <a:lnTo>
                      <a:pt x="362" y="20"/>
                    </a:lnTo>
                    <a:lnTo>
                      <a:pt x="366" y="16"/>
                    </a:lnTo>
                    <a:lnTo>
                      <a:pt x="366" y="12"/>
                    </a:lnTo>
                    <a:lnTo>
                      <a:pt x="366" y="10"/>
                    </a:lnTo>
                    <a:lnTo>
                      <a:pt x="366" y="10"/>
                    </a:lnTo>
                    <a:lnTo>
                      <a:pt x="366" y="6"/>
                    </a:lnTo>
                    <a:lnTo>
                      <a:pt x="362" y="2"/>
                    </a:lnTo>
                    <a:lnTo>
                      <a:pt x="358" y="0"/>
                    </a:lnTo>
                    <a:lnTo>
                      <a:pt x="352" y="0"/>
                    </a:lnTo>
                    <a:lnTo>
                      <a:pt x="3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
              <p:cNvSpPr>
                <a:spLocks noEditPoints="1"/>
              </p:cNvSpPr>
              <p:nvPr/>
            </p:nvSpPr>
            <p:spPr bwMode="auto">
              <a:xfrm>
                <a:off x="2687638" y="752475"/>
                <a:ext cx="409575" cy="206375"/>
              </a:xfrm>
              <a:custGeom>
                <a:avLst/>
                <a:gdLst>
                  <a:gd name="T0" fmla="*/ 118 w 258"/>
                  <a:gd name="T1" fmla="*/ 0 h 130"/>
                  <a:gd name="T2" fmla="*/ 112 w 258"/>
                  <a:gd name="T3" fmla="*/ 2 h 130"/>
                  <a:gd name="T4" fmla="*/ 104 w 258"/>
                  <a:gd name="T5" fmla="*/ 8 h 130"/>
                  <a:gd name="T6" fmla="*/ 104 w 258"/>
                  <a:gd name="T7" fmla="*/ 116 h 130"/>
                  <a:gd name="T8" fmla="*/ 104 w 258"/>
                  <a:gd name="T9" fmla="*/ 122 h 130"/>
                  <a:gd name="T10" fmla="*/ 112 w 258"/>
                  <a:gd name="T11" fmla="*/ 128 h 130"/>
                  <a:gd name="T12" fmla="*/ 140 w 258"/>
                  <a:gd name="T13" fmla="*/ 130 h 130"/>
                  <a:gd name="T14" fmla="*/ 146 w 258"/>
                  <a:gd name="T15" fmla="*/ 128 h 130"/>
                  <a:gd name="T16" fmla="*/ 154 w 258"/>
                  <a:gd name="T17" fmla="*/ 122 h 130"/>
                  <a:gd name="T18" fmla="*/ 154 w 258"/>
                  <a:gd name="T19" fmla="*/ 14 h 130"/>
                  <a:gd name="T20" fmla="*/ 154 w 258"/>
                  <a:gd name="T21" fmla="*/ 8 h 130"/>
                  <a:gd name="T22" fmla="*/ 146 w 258"/>
                  <a:gd name="T23" fmla="*/ 2 h 130"/>
                  <a:gd name="T24" fmla="*/ 140 w 258"/>
                  <a:gd name="T25" fmla="*/ 0 h 130"/>
                  <a:gd name="T26" fmla="*/ 14 w 258"/>
                  <a:gd name="T27" fmla="*/ 0 h 130"/>
                  <a:gd name="T28" fmla="*/ 8 w 258"/>
                  <a:gd name="T29" fmla="*/ 2 h 130"/>
                  <a:gd name="T30" fmla="*/ 2 w 258"/>
                  <a:gd name="T31" fmla="*/ 8 h 130"/>
                  <a:gd name="T32" fmla="*/ 0 w 258"/>
                  <a:gd name="T33" fmla="*/ 116 h 130"/>
                  <a:gd name="T34" fmla="*/ 2 w 258"/>
                  <a:gd name="T35" fmla="*/ 122 h 130"/>
                  <a:gd name="T36" fmla="*/ 8 w 258"/>
                  <a:gd name="T37" fmla="*/ 128 h 130"/>
                  <a:gd name="T38" fmla="*/ 38 w 258"/>
                  <a:gd name="T39" fmla="*/ 130 h 130"/>
                  <a:gd name="T40" fmla="*/ 42 w 258"/>
                  <a:gd name="T41" fmla="*/ 128 h 130"/>
                  <a:gd name="T42" fmla="*/ 50 w 258"/>
                  <a:gd name="T43" fmla="*/ 122 h 130"/>
                  <a:gd name="T44" fmla="*/ 52 w 258"/>
                  <a:gd name="T45" fmla="*/ 14 h 130"/>
                  <a:gd name="T46" fmla="*/ 50 w 258"/>
                  <a:gd name="T47" fmla="*/ 8 h 130"/>
                  <a:gd name="T48" fmla="*/ 42 w 258"/>
                  <a:gd name="T49" fmla="*/ 2 h 130"/>
                  <a:gd name="T50" fmla="*/ 38 w 258"/>
                  <a:gd name="T51" fmla="*/ 0 h 130"/>
                  <a:gd name="T52" fmla="*/ 220 w 258"/>
                  <a:gd name="T53" fmla="*/ 0 h 130"/>
                  <a:gd name="T54" fmla="*/ 216 w 258"/>
                  <a:gd name="T55" fmla="*/ 2 h 130"/>
                  <a:gd name="T56" fmla="*/ 208 w 258"/>
                  <a:gd name="T57" fmla="*/ 8 h 130"/>
                  <a:gd name="T58" fmla="*/ 206 w 258"/>
                  <a:gd name="T59" fmla="*/ 116 h 130"/>
                  <a:gd name="T60" fmla="*/ 208 w 258"/>
                  <a:gd name="T61" fmla="*/ 122 h 130"/>
                  <a:gd name="T62" fmla="*/ 216 w 258"/>
                  <a:gd name="T63" fmla="*/ 128 h 130"/>
                  <a:gd name="T64" fmla="*/ 244 w 258"/>
                  <a:gd name="T65" fmla="*/ 130 h 130"/>
                  <a:gd name="T66" fmla="*/ 250 w 258"/>
                  <a:gd name="T67" fmla="*/ 128 h 130"/>
                  <a:gd name="T68" fmla="*/ 256 w 258"/>
                  <a:gd name="T69" fmla="*/ 122 h 130"/>
                  <a:gd name="T70" fmla="*/ 258 w 258"/>
                  <a:gd name="T71" fmla="*/ 14 h 130"/>
                  <a:gd name="T72" fmla="*/ 256 w 258"/>
                  <a:gd name="T73" fmla="*/ 8 h 130"/>
                  <a:gd name="T74" fmla="*/ 250 w 258"/>
                  <a:gd name="T75" fmla="*/ 2 h 130"/>
                  <a:gd name="T76" fmla="*/ 244 w 258"/>
                  <a:gd name="T7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 h="130">
                    <a:moveTo>
                      <a:pt x="140" y="0"/>
                    </a:moveTo>
                    <a:lnTo>
                      <a:pt x="118" y="0"/>
                    </a:lnTo>
                    <a:lnTo>
                      <a:pt x="118" y="0"/>
                    </a:lnTo>
                    <a:lnTo>
                      <a:pt x="112" y="2"/>
                    </a:lnTo>
                    <a:lnTo>
                      <a:pt x="108" y="4"/>
                    </a:lnTo>
                    <a:lnTo>
                      <a:pt x="104" y="8"/>
                    </a:lnTo>
                    <a:lnTo>
                      <a:pt x="104" y="14"/>
                    </a:lnTo>
                    <a:lnTo>
                      <a:pt x="104" y="116"/>
                    </a:lnTo>
                    <a:lnTo>
                      <a:pt x="104" y="116"/>
                    </a:lnTo>
                    <a:lnTo>
                      <a:pt x="104" y="122"/>
                    </a:lnTo>
                    <a:lnTo>
                      <a:pt x="108" y="126"/>
                    </a:lnTo>
                    <a:lnTo>
                      <a:pt x="112" y="128"/>
                    </a:lnTo>
                    <a:lnTo>
                      <a:pt x="118" y="130"/>
                    </a:lnTo>
                    <a:lnTo>
                      <a:pt x="140" y="130"/>
                    </a:lnTo>
                    <a:lnTo>
                      <a:pt x="140" y="130"/>
                    </a:lnTo>
                    <a:lnTo>
                      <a:pt x="146" y="128"/>
                    </a:lnTo>
                    <a:lnTo>
                      <a:pt x="150" y="126"/>
                    </a:lnTo>
                    <a:lnTo>
                      <a:pt x="154" y="122"/>
                    </a:lnTo>
                    <a:lnTo>
                      <a:pt x="154" y="116"/>
                    </a:lnTo>
                    <a:lnTo>
                      <a:pt x="154" y="14"/>
                    </a:lnTo>
                    <a:lnTo>
                      <a:pt x="154" y="14"/>
                    </a:lnTo>
                    <a:lnTo>
                      <a:pt x="154" y="8"/>
                    </a:lnTo>
                    <a:lnTo>
                      <a:pt x="150" y="4"/>
                    </a:lnTo>
                    <a:lnTo>
                      <a:pt x="146" y="2"/>
                    </a:lnTo>
                    <a:lnTo>
                      <a:pt x="140" y="0"/>
                    </a:lnTo>
                    <a:lnTo>
                      <a:pt x="140" y="0"/>
                    </a:lnTo>
                    <a:close/>
                    <a:moveTo>
                      <a:pt x="38" y="0"/>
                    </a:moveTo>
                    <a:lnTo>
                      <a:pt x="14" y="0"/>
                    </a:lnTo>
                    <a:lnTo>
                      <a:pt x="14" y="0"/>
                    </a:lnTo>
                    <a:lnTo>
                      <a:pt x="8" y="2"/>
                    </a:lnTo>
                    <a:lnTo>
                      <a:pt x="4" y="4"/>
                    </a:lnTo>
                    <a:lnTo>
                      <a:pt x="2" y="8"/>
                    </a:lnTo>
                    <a:lnTo>
                      <a:pt x="0" y="14"/>
                    </a:lnTo>
                    <a:lnTo>
                      <a:pt x="0" y="116"/>
                    </a:lnTo>
                    <a:lnTo>
                      <a:pt x="0" y="116"/>
                    </a:lnTo>
                    <a:lnTo>
                      <a:pt x="2" y="122"/>
                    </a:lnTo>
                    <a:lnTo>
                      <a:pt x="4" y="126"/>
                    </a:lnTo>
                    <a:lnTo>
                      <a:pt x="8" y="128"/>
                    </a:lnTo>
                    <a:lnTo>
                      <a:pt x="14" y="130"/>
                    </a:lnTo>
                    <a:lnTo>
                      <a:pt x="38" y="130"/>
                    </a:lnTo>
                    <a:lnTo>
                      <a:pt x="38" y="130"/>
                    </a:lnTo>
                    <a:lnTo>
                      <a:pt x="42" y="128"/>
                    </a:lnTo>
                    <a:lnTo>
                      <a:pt x="48" y="126"/>
                    </a:lnTo>
                    <a:lnTo>
                      <a:pt x="50" y="122"/>
                    </a:lnTo>
                    <a:lnTo>
                      <a:pt x="52" y="116"/>
                    </a:lnTo>
                    <a:lnTo>
                      <a:pt x="52" y="14"/>
                    </a:lnTo>
                    <a:lnTo>
                      <a:pt x="52" y="14"/>
                    </a:lnTo>
                    <a:lnTo>
                      <a:pt x="50" y="8"/>
                    </a:lnTo>
                    <a:lnTo>
                      <a:pt x="48" y="4"/>
                    </a:lnTo>
                    <a:lnTo>
                      <a:pt x="42" y="2"/>
                    </a:lnTo>
                    <a:lnTo>
                      <a:pt x="38" y="0"/>
                    </a:lnTo>
                    <a:lnTo>
                      <a:pt x="38" y="0"/>
                    </a:lnTo>
                    <a:close/>
                    <a:moveTo>
                      <a:pt x="244" y="0"/>
                    </a:moveTo>
                    <a:lnTo>
                      <a:pt x="220" y="0"/>
                    </a:lnTo>
                    <a:lnTo>
                      <a:pt x="220" y="0"/>
                    </a:lnTo>
                    <a:lnTo>
                      <a:pt x="216" y="2"/>
                    </a:lnTo>
                    <a:lnTo>
                      <a:pt x="210" y="4"/>
                    </a:lnTo>
                    <a:lnTo>
                      <a:pt x="208" y="8"/>
                    </a:lnTo>
                    <a:lnTo>
                      <a:pt x="206" y="14"/>
                    </a:lnTo>
                    <a:lnTo>
                      <a:pt x="206" y="116"/>
                    </a:lnTo>
                    <a:lnTo>
                      <a:pt x="206" y="116"/>
                    </a:lnTo>
                    <a:lnTo>
                      <a:pt x="208" y="122"/>
                    </a:lnTo>
                    <a:lnTo>
                      <a:pt x="210" y="126"/>
                    </a:lnTo>
                    <a:lnTo>
                      <a:pt x="216" y="128"/>
                    </a:lnTo>
                    <a:lnTo>
                      <a:pt x="220" y="130"/>
                    </a:lnTo>
                    <a:lnTo>
                      <a:pt x="244" y="130"/>
                    </a:lnTo>
                    <a:lnTo>
                      <a:pt x="244" y="130"/>
                    </a:lnTo>
                    <a:lnTo>
                      <a:pt x="250" y="128"/>
                    </a:lnTo>
                    <a:lnTo>
                      <a:pt x="254" y="126"/>
                    </a:lnTo>
                    <a:lnTo>
                      <a:pt x="256" y="122"/>
                    </a:lnTo>
                    <a:lnTo>
                      <a:pt x="258" y="116"/>
                    </a:lnTo>
                    <a:lnTo>
                      <a:pt x="258" y="14"/>
                    </a:lnTo>
                    <a:lnTo>
                      <a:pt x="258" y="14"/>
                    </a:lnTo>
                    <a:lnTo>
                      <a:pt x="256" y="8"/>
                    </a:lnTo>
                    <a:lnTo>
                      <a:pt x="254" y="4"/>
                    </a:lnTo>
                    <a:lnTo>
                      <a:pt x="250" y="2"/>
                    </a:lnTo>
                    <a:lnTo>
                      <a:pt x="244" y="0"/>
                    </a:lnTo>
                    <a:lnTo>
                      <a:pt x="2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3"/>
              <p:cNvSpPr>
                <a:spLocks/>
              </p:cNvSpPr>
              <p:nvPr/>
            </p:nvSpPr>
            <p:spPr bwMode="auto">
              <a:xfrm>
                <a:off x="2601913" y="584200"/>
                <a:ext cx="581025" cy="136525"/>
              </a:xfrm>
              <a:custGeom>
                <a:avLst/>
                <a:gdLst>
                  <a:gd name="T0" fmla="*/ 358 w 366"/>
                  <a:gd name="T1" fmla="*/ 66 h 86"/>
                  <a:gd name="T2" fmla="*/ 186 w 366"/>
                  <a:gd name="T3" fmla="*/ 0 h 86"/>
                  <a:gd name="T4" fmla="*/ 186 w 366"/>
                  <a:gd name="T5" fmla="*/ 0 h 86"/>
                  <a:gd name="T6" fmla="*/ 180 w 366"/>
                  <a:gd name="T7" fmla="*/ 0 h 86"/>
                  <a:gd name="T8" fmla="*/ 8 w 366"/>
                  <a:gd name="T9" fmla="*/ 66 h 86"/>
                  <a:gd name="T10" fmla="*/ 8 w 366"/>
                  <a:gd name="T11" fmla="*/ 66 h 86"/>
                  <a:gd name="T12" fmla="*/ 4 w 366"/>
                  <a:gd name="T13" fmla="*/ 68 h 86"/>
                  <a:gd name="T14" fmla="*/ 2 w 366"/>
                  <a:gd name="T15" fmla="*/ 70 h 86"/>
                  <a:gd name="T16" fmla="*/ 0 w 366"/>
                  <a:gd name="T17" fmla="*/ 74 h 86"/>
                  <a:gd name="T18" fmla="*/ 0 w 366"/>
                  <a:gd name="T19" fmla="*/ 78 h 86"/>
                  <a:gd name="T20" fmla="*/ 0 w 366"/>
                  <a:gd name="T21" fmla="*/ 78 h 86"/>
                  <a:gd name="T22" fmla="*/ 2 w 366"/>
                  <a:gd name="T23" fmla="*/ 80 h 86"/>
                  <a:gd name="T24" fmla="*/ 4 w 366"/>
                  <a:gd name="T25" fmla="*/ 82 h 86"/>
                  <a:gd name="T26" fmla="*/ 6 w 366"/>
                  <a:gd name="T27" fmla="*/ 84 h 86"/>
                  <a:gd name="T28" fmla="*/ 10 w 366"/>
                  <a:gd name="T29" fmla="*/ 86 h 86"/>
                  <a:gd name="T30" fmla="*/ 356 w 366"/>
                  <a:gd name="T31" fmla="*/ 86 h 86"/>
                  <a:gd name="T32" fmla="*/ 356 w 366"/>
                  <a:gd name="T33" fmla="*/ 86 h 86"/>
                  <a:gd name="T34" fmla="*/ 360 w 366"/>
                  <a:gd name="T35" fmla="*/ 84 h 86"/>
                  <a:gd name="T36" fmla="*/ 362 w 366"/>
                  <a:gd name="T37" fmla="*/ 82 h 86"/>
                  <a:gd name="T38" fmla="*/ 364 w 366"/>
                  <a:gd name="T39" fmla="*/ 80 h 86"/>
                  <a:gd name="T40" fmla="*/ 366 w 366"/>
                  <a:gd name="T41" fmla="*/ 78 h 86"/>
                  <a:gd name="T42" fmla="*/ 366 w 366"/>
                  <a:gd name="T43" fmla="*/ 78 h 86"/>
                  <a:gd name="T44" fmla="*/ 366 w 366"/>
                  <a:gd name="T45" fmla="*/ 74 h 86"/>
                  <a:gd name="T46" fmla="*/ 364 w 366"/>
                  <a:gd name="T47" fmla="*/ 70 h 86"/>
                  <a:gd name="T48" fmla="*/ 362 w 366"/>
                  <a:gd name="T49" fmla="*/ 68 h 86"/>
                  <a:gd name="T50" fmla="*/ 358 w 366"/>
                  <a:gd name="T51" fmla="*/ 66 h 86"/>
                  <a:gd name="T52" fmla="*/ 358 w 366"/>
                  <a:gd name="T53"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6" h="86">
                    <a:moveTo>
                      <a:pt x="358" y="66"/>
                    </a:moveTo>
                    <a:lnTo>
                      <a:pt x="186" y="0"/>
                    </a:lnTo>
                    <a:lnTo>
                      <a:pt x="186" y="0"/>
                    </a:lnTo>
                    <a:lnTo>
                      <a:pt x="180" y="0"/>
                    </a:lnTo>
                    <a:lnTo>
                      <a:pt x="8" y="66"/>
                    </a:lnTo>
                    <a:lnTo>
                      <a:pt x="8" y="66"/>
                    </a:lnTo>
                    <a:lnTo>
                      <a:pt x="4" y="68"/>
                    </a:lnTo>
                    <a:lnTo>
                      <a:pt x="2" y="70"/>
                    </a:lnTo>
                    <a:lnTo>
                      <a:pt x="0" y="74"/>
                    </a:lnTo>
                    <a:lnTo>
                      <a:pt x="0" y="78"/>
                    </a:lnTo>
                    <a:lnTo>
                      <a:pt x="0" y="78"/>
                    </a:lnTo>
                    <a:lnTo>
                      <a:pt x="2" y="80"/>
                    </a:lnTo>
                    <a:lnTo>
                      <a:pt x="4" y="82"/>
                    </a:lnTo>
                    <a:lnTo>
                      <a:pt x="6" y="84"/>
                    </a:lnTo>
                    <a:lnTo>
                      <a:pt x="10" y="86"/>
                    </a:lnTo>
                    <a:lnTo>
                      <a:pt x="356" y="86"/>
                    </a:lnTo>
                    <a:lnTo>
                      <a:pt x="356" y="86"/>
                    </a:lnTo>
                    <a:lnTo>
                      <a:pt x="360" y="84"/>
                    </a:lnTo>
                    <a:lnTo>
                      <a:pt x="362" y="82"/>
                    </a:lnTo>
                    <a:lnTo>
                      <a:pt x="364" y="80"/>
                    </a:lnTo>
                    <a:lnTo>
                      <a:pt x="366" y="78"/>
                    </a:lnTo>
                    <a:lnTo>
                      <a:pt x="366" y="78"/>
                    </a:lnTo>
                    <a:lnTo>
                      <a:pt x="366" y="74"/>
                    </a:lnTo>
                    <a:lnTo>
                      <a:pt x="364" y="70"/>
                    </a:lnTo>
                    <a:lnTo>
                      <a:pt x="362" y="68"/>
                    </a:lnTo>
                    <a:lnTo>
                      <a:pt x="358" y="66"/>
                    </a:lnTo>
                    <a:lnTo>
                      <a:pt x="35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84"/>
              <p:cNvSpPr>
                <a:spLocks/>
              </p:cNvSpPr>
              <p:nvPr/>
            </p:nvSpPr>
            <p:spPr bwMode="auto">
              <a:xfrm>
                <a:off x="2630488" y="987425"/>
                <a:ext cx="523875" cy="38100"/>
              </a:xfrm>
              <a:custGeom>
                <a:avLst/>
                <a:gdLst>
                  <a:gd name="T0" fmla="*/ 330 w 330"/>
                  <a:gd name="T1" fmla="*/ 12 h 24"/>
                  <a:gd name="T2" fmla="*/ 330 w 330"/>
                  <a:gd name="T3" fmla="*/ 12 h 24"/>
                  <a:gd name="T4" fmla="*/ 330 w 330"/>
                  <a:gd name="T5" fmla="*/ 12 h 24"/>
                  <a:gd name="T6" fmla="*/ 330 w 330"/>
                  <a:gd name="T7" fmla="*/ 18 h 24"/>
                  <a:gd name="T8" fmla="*/ 326 w 330"/>
                  <a:gd name="T9" fmla="*/ 20 h 24"/>
                  <a:gd name="T10" fmla="*/ 322 w 330"/>
                  <a:gd name="T11" fmla="*/ 24 h 24"/>
                  <a:gd name="T12" fmla="*/ 316 w 330"/>
                  <a:gd name="T13" fmla="*/ 24 h 24"/>
                  <a:gd name="T14" fmla="*/ 14 w 330"/>
                  <a:gd name="T15" fmla="*/ 24 h 24"/>
                  <a:gd name="T16" fmla="*/ 14 w 330"/>
                  <a:gd name="T17" fmla="*/ 24 h 24"/>
                  <a:gd name="T18" fmla="*/ 8 w 330"/>
                  <a:gd name="T19" fmla="*/ 24 h 24"/>
                  <a:gd name="T20" fmla="*/ 4 w 330"/>
                  <a:gd name="T21" fmla="*/ 20 h 24"/>
                  <a:gd name="T22" fmla="*/ 0 w 330"/>
                  <a:gd name="T23" fmla="*/ 18 h 24"/>
                  <a:gd name="T24" fmla="*/ 0 w 330"/>
                  <a:gd name="T25" fmla="*/ 12 h 24"/>
                  <a:gd name="T26" fmla="*/ 0 w 330"/>
                  <a:gd name="T27" fmla="*/ 12 h 24"/>
                  <a:gd name="T28" fmla="*/ 0 w 330"/>
                  <a:gd name="T29" fmla="*/ 12 h 24"/>
                  <a:gd name="T30" fmla="*/ 0 w 330"/>
                  <a:gd name="T31" fmla="*/ 8 h 24"/>
                  <a:gd name="T32" fmla="*/ 4 w 330"/>
                  <a:gd name="T33" fmla="*/ 4 h 24"/>
                  <a:gd name="T34" fmla="*/ 8 w 330"/>
                  <a:gd name="T35" fmla="*/ 2 h 24"/>
                  <a:gd name="T36" fmla="*/ 14 w 330"/>
                  <a:gd name="T37" fmla="*/ 0 h 24"/>
                  <a:gd name="T38" fmla="*/ 316 w 330"/>
                  <a:gd name="T39" fmla="*/ 0 h 24"/>
                  <a:gd name="T40" fmla="*/ 316 w 330"/>
                  <a:gd name="T41" fmla="*/ 0 h 24"/>
                  <a:gd name="T42" fmla="*/ 322 w 330"/>
                  <a:gd name="T43" fmla="*/ 2 h 24"/>
                  <a:gd name="T44" fmla="*/ 326 w 330"/>
                  <a:gd name="T45" fmla="*/ 4 h 24"/>
                  <a:gd name="T46" fmla="*/ 330 w 330"/>
                  <a:gd name="T47" fmla="*/ 8 h 24"/>
                  <a:gd name="T48" fmla="*/ 330 w 330"/>
                  <a:gd name="T49" fmla="*/ 12 h 24"/>
                  <a:gd name="T50" fmla="*/ 330 w 330"/>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0" h="24">
                    <a:moveTo>
                      <a:pt x="330" y="12"/>
                    </a:moveTo>
                    <a:lnTo>
                      <a:pt x="330" y="12"/>
                    </a:lnTo>
                    <a:lnTo>
                      <a:pt x="330" y="12"/>
                    </a:lnTo>
                    <a:lnTo>
                      <a:pt x="330" y="18"/>
                    </a:lnTo>
                    <a:lnTo>
                      <a:pt x="326" y="20"/>
                    </a:lnTo>
                    <a:lnTo>
                      <a:pt x="322" y="24"/>
                    </a:lnTo>
                    <a:lnTo>
                      <a:pt x="316" y="24"/>
                    </a:lnTo>
                    <a:lnTo>
                      <a:pt x="14" y="24"/>
                    </a:lnTo>
                    <a:lnTo>
                      <a:pt x="14" y="24"/>
                    </a:lnTo>
                    <a:lnTo>
                      <a:pt x="8" y="24"/>
                    </a:lnTo>
                    <a:lnTo>
                      <a:pt x="4" y="20"/>
                    </a:lnTo>
                    <a:lnTo>
                      <a:pt x="0" y="18"/>
                    </a:lnTo>
                    <a:lnTo>
                      <a:pt x="0" y="12"/>
                    </a:lnTo>
                    <a:lnTo>
                      <a:pt x="0" y="12"/>
                    </a:lnTo>
                    <a:lnTo>
                      <a:pt x="0" y="12"/>
                    </a:lnTo>
                    <a:lnTo>
                      <a:pt x="0" y="8"/>
                    </a:lnTo>
                    <a:lnTo>
                      <a:pt x="4" y="4"/>
                    </a:lnTo>
                    <a:lnTo>
                      <a:pt x="8" y="2"/>
                    </a:lnTo>
                    <a:lnTo>
                      <a:pt x="14" y="0"/>
                    </a:lnTo>
                    <a:lnTo>
                      <a:pt x="316" y="0"/>
                    </a:lnTo>
                    <a:lnTo>
                      <a:pt x="316" y="0"/>
                    </a:lnTo>
                    <a:lnTo>
                      <a:pt x="322" y="2"/>
                    </a:lnTo>
                    <a:lnTo>
                      <a:pt x="326" y="4"/>
                    </a:lnTo>
                    <a:lnTo>
                      <a:pt x="330" y="8"/>
                    </a:lnTo>
                    <a:lnTo>
                      <a:pt x="330" y="12"/>
                    </a:lnTo>
                    <a:lnTo>
                      <a:pt x="33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pic>
        <p:nvPicPr>
          <p:cNvPr id="52" name="Picture 77" descr="F:\Trabajos\Envato\Graphic River\Mica PPT\mountains.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652150" y="4131539"/>
            <a:ext cx="7839701" cy="1032499"/>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613822"/>
            <a:ext cx="57150" cy="200025"/>
          </a:xfrm>
          <a:prstGeom prst="rect">
            <a:avLst/>
          </a:prstGeom>
          <a:noFill/>
          <a:extLst>
            <a:ext uri="{909E8E84-426E-40dd-AFC4-6F175D3DCCD1}">
              <a14:hiddenFill xmlns:a14="http://schemas.microsoft.com/office/drawing/2010/main">
                <a:solidFill>
                  <a:srgbClr val="FFFFFF"/>
                </a:solidFill>
              </a14:hiddenFill>
            </a:ext>
          </a:extLst>
        </p:spPr>
      </p:pic>
      <p:sp>
        <p:nvSpPr>
          <p:cNvPr id="58" name="文本框 57"/>
          <p:cNvSpPr txBox="1"/>
          <p:nvPr/>
        </p:nvSpPr>
        <p:spPr>
          <a:xfrm>
            <a:off x="1403648" y="1419622"/>
            <a:ext cx="7242132" cy="584776"/>
          </a:xfrm>
          <a:prstGeom prst="rect">
            <a:avLst/>
          </a:prstGeom>
          <a:noFill/>
        </p:spPr>
        <p:txBody>
          <a:bodyPr wrap="square" rtlCol="0">
            <a:spAutoFit/>
          </a:bodyPr>
          <a:lstStyle/>
          <a:p>
            <a:r>
              <a:rPr lang="en-US" altLang="zh-CN" sz="1600" dirty="0"/>
              <a:t>In Benin and Guinea, the figures below indicate that the rapid increase in MFIs’ membership and loan activities was supported by a continued increase in deposits. </a:t>
            </a:r>
          </a:p>
        </p:txBody>
      </p:sp>
      <p:pic>
        <p:nvPicPr>
          <p:cNvPr id="2058" name="Picture 1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57150" cy="200025"/>
          </a:xfrm>
          <a:prstGeom prst="rect">
            <a:avLst/>
          </a:prstGeom>
          <a:noFill/>
          <a:extLst>
            <a:ext uri="{909E8E84-426E-40dd-AFC4-6F175D3DCCD1}">
              <a14:hiddenFill xmlns:a14="http://schemas.microsoft.com/office/drawing/2010/main">
                <a:solidFill>
                  <a:srgbClr val="FFFFFF"/>
                </a:solidFill>
              </a14:hiddenFill>
            </a:ext>
          </a:extLst>
        </p:spPr>
      </p:pic>
      <p:pic>
        <p:nvPicPr>
          <p:cNvPr id="2075" name="Picture 27"/>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35410" y="4004311"/>
            <a:ext cx="2582953" cy="400310"/>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30"/>
          <p:cNvSpPr>
            <a:spLocks noChangeArrowheads="1"/>
          </p:cNvSpPr>
          <p:nvPr/>
        </p:nvSpPr>
        <p:spPr bwMode="auto">
          <a:xfrm>
            <a:off x="3718936" y="287449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060" name="Rectangle 31"/>
          <p:cNvSpPr>
            <a:spLocks noChangeArrowheads="1"/>
          </p:cNvSpPr>
          <p:nvPr/>
        </p:nvSpPr>
        <p:spPr bwMode="auto">
          <a:xfrm>
            <a:off x="3718936" y="3470139"/>
            <a:ext cx="8258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2" name="Rectangle 32"/>
          <p:cNvSpPr>
            <a:spLocks noChangeArrowheads="1"/>
          </p:cNvSpPr>
          <p:nvPr/>
        </p:nvSpPr>
        <p:spPr bwMode="auto">
          <a:xfrm>
            <a:off x="3718936" y="3870189"/>
            <a:ext cx="6655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3" name="Rectangle 33"/>
          <p:cNvSpPr>
            <a:spLocks noChangeArrowheads="1"/>
          </p:cNvSpPr>
          <p:nvPr/>
        </p:nvSpPr>
        <p:spPr bwMode="auto">
          <a:xfrm>
            <a:off x="3718936" y="45318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800" b="0" i="0" u="none" strike="noStrike" cap="none" normalizeH="0" baseline="0" smtClean="0">
              <a:ln>
                <a:noFill/>
              </a:ln>
              <a:solidFill>
                <a:schemeClr val="tx1"/>
              </a:solidFill>
              <a:effectLst/>
              <a:latin typeface="Arial" panose="020B0604020202020204" pitchFamily="34" charset="0"/>
            </a:endParaRPr>
          </a:p>
        </p:txBody>
      </p:sp>
      <p:pic>
        <p:nvPicPr>
          <p:cNvPr id="3" name="图片 2" descr="屏幕快照 2019-09-09 20.13.2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520" y="2247333"/>
            <a:ext cx="8748464" cy="2896167"/>
          </a:xfrm>
          <a:prstGeom prst="rect">
            <a:avLst/>
          </a:prstGeom>
        </p:spPr>
      </p:pic>
    </p:spTree>
    <p:extLst>
      <p:ext uri="{BB962C8B-B14F-4D97-AF65-F5344CB8AC3E}">
        <p14:creationId xmlns:p14="http://schemas.microsoft.com/office/powerpoint/2010/main" val="63693608"/>
      </p:ext>
    </p:extLst>
  </p:cSld>
  <p:clrMapOvr>
    <a:masterClrMapping/>
  </p:clrMapOvr>
  <mc:AlternateContent xmlns:mc="http://schemas.openxmlformats.org/markup-compatibility/2006" xmlns:p14="http://schemas.microsoft.com/office/powerpoint/2010/main">
    <mc:Choice Requires="p14">
      <p:transition spd="slow" p14:dur="1600" advTm="11111">
        <p14:gallery dir="l"/>
      </p:transition>
    </mc:Choice>
    <mc:Fallback xmlns="">
      <p:transition spd="slow" advTm="11111">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2"/>
          <p:cNvSpPr txBox="1"/>
          <p:nvPr/>
        </p:nvSpPr>
        <p:spPr>
          <a:xfrm>
            <a:off x="1367730" y="250560"/>
            <a:ext cx="5756842" cy="430887"/>
          </a:xfrm>
          <a:prstGeom prst="rect">
            <a:avLst/>
          </a:prstGeom>
          <a:noFill/>
        </p:spPr>
        <p:txBody>
          <a:bodyPr wrap="none" rtlCol="0">
            <a:spAutoFit/>
          </a:bodyPr>
          <a:lstStyle/>
          <a:p>
            <a:r>
              <a:rPr lang="en-US" altLang="zh-CN" sz="2200" dirty="0">
                <a:solidFill>
                  <a:srgbClr val="292928"/>
                </a:solidFill>
              </a:rPr>
              <a:t>2</a:t>
            </a:r>
            <a:r>
              <a:rPr lang="en-US" altLang="zh-CN" sz="2200" b="1" dirty="0">
                <a:solidFill>
                  <a:srgbClr val="292928"/>
                </a:solidFill>
              </a:rPr>
              <a:t>. Deposit Collection &amp; Credit Extension in MFIs</a:t>
            </a:r>
            <a:endParaRPr lang="zh-CN" altLang="en-US" sz="2200" b="1" dirty="0">
              <a:solidFill>
                <a:srgbClr val="292928"/>
              </a:solidFill>
            </a:endParaRPr>
          </a:p>
        </p:txBody>
      </p:sp>
      <p:sp>
        <p:nvSpPr>
          <p:cNvPr id="36" name="矩形 35"/>
          <p:cNvSpPr/>
          <p:nvPr/>
        </p:nvSpPr>
        <p:spPr>
          <a:xfrm>
            <a:off x="1467064" y="758262"/>
            <a:ext cx="4977144" cy="338554"/>
          </a:xfrm>
          <a:prstGeom prst="rect">
            <a:avLst/>
          </a:prstGeom>
        </p:spPr>
        <p:txBody>
          <a:bodyPr wrap="none">
            <a:spAutoFit/>
          </a:bodyPr>
          <a:lstStyle/>
          <a:p>
            <a:pPr algn="ctr"/>
            <a:r>
              <a:rPr lang="en-US" altLang="zh-CN" sz="1600" dirty="0" smtClean="0">
                <a:solidFill>
                  <a:srgbClr val="292928"/>
                </a:solidFill>
              </a:rPr>
              <a:t>2.1</a:t>
            </a:r>
            <a:r>
              <a:rPr lang="en-US" altLang="zh-CN" sz="1600" dirty="0">
                <a:solidFill>
                  <a:srgbClr val="292928"/>
                </a:solidFill>
              </a:rPr>
              <a:t> The Community-Based Approach in MFI Development</a:t>
            </a:r>
          </a:p>
        </p:txBody>
      </p:sp>
      <p:grpSp>
        <p:nvGrpSpPr>
          <p:cNvPr id="37" name="组合 36"/>
          <p:cNvGrpSpPr/>
          <p:nvPr/>
        </p:nvGrpSpPr>
        <p:grpSpPr>
          <a:xfrm>
            <a:off x="307722" y="211406"/>
            <a:ext cx="898158" cy="875400"/>
            <a:chOff x="4641550" y="1440594"/>
            <a:chExt cx="587801" cy="587801"/>
          </a:xfrm>
        </p:grpSpPr>
        <p:grpSp>
          <p:nvGrpSpPr>
            <p:cNvPr id="38" name="组合 37"/>
            <p:cNvGrpSpPr/>
            <p:nvPr/>
          </p:nvGrpSpPr>
          <p:grpSpPr>
            <a:xfrm>
              <a:off x="4641550" y="1440594"/>
              <a:ext cx="587801" cy="587801"/>
              <a:chOff x="304800" y="673100"/>
              <a:chExt cx="4000500" cy="4000500"/>
            </a:xfrm>
            <a:effectLst>
              <a:outerShdw blurRad="444500" dist="254000" dir="8100000" algn="tr" rotWithShape="0">
                <a:prstClr val="black">
                  <a:alpha val="50000"/>
                </a:prstClr>
              </a:outerShdw>
            </a:effectLst>
          </p:grpSpPr>
          <p:sp>
            <p:nvSpPr>
              <p:cNvPr id="44" name="同心圆 4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椭圆 44"/>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a:off x="4795215" y="1597882"/>
              <a:ext cx="286520" cy="248944"/>
              <a:chOff x="2601913" y="584200"/>
              <a:chExt cx="581025" cy="504825"/>
            </a:xfrm>
            <a:solidFill>
              <a:schemeClr val="accent1"/>
            </a:solidFill>
          </p:grpSpPr>
          <p:sp>
            <p:nvSpPr>
              <p:cNvPr id="40" name="Freeform 21"/>
              <p:cNvSpPr>
                <a:spLocks/>
              </p:cNvSpPr>
              <p:nvPr/>
            </p:nvSpPr>
            <p:spPr bwMode="auto">
              <a:xfrm>
                <a:off x="2601913" y="1054100"/>
                <a:ext cx="581025" cy="34925"/>
              </a:xfrm>
              <a:custGeom>
                <a:avLst/>
                <a:gdLst>
                  <a:gd name="T0" fmla="*/ 352 w 366"/>
                  <a:gd name="T1" fmla="*/ 0 h 22"/>
                  <a:gd name="T2" fmla="*/ 14 w 366"/>
                  <a:gd name="T3" fmla="*/ 0 h 22"/>
                  <a:gd name="T4" fmla="*/ 14 w 366"/>
                  <a:gd name="T5" fmla="*/ 0 h 22"/>
                  <a:gd name="T6" fmla="*/ 8 w 366"/>
                  <a:gd name="T7" fmla="*/ 0 h 22"/>
                  <a:gd name="T8" fmla="*/ 4 w 366"/>
                  <a:gd name="T9" fmla="*/ 2 h 22"/>
                  <a:gd name="T10" fmla="*/ 0 w 366"/>
                  <a:gd name="T11" fmla="*/ 6 h 22"/>
                  <a:gd name="T12" fmla="*/ 0 w 366"/>
                  <a:gd name="T13" fmla="*/ 10 h 22"/>
                  <a:gd name="T14" fmla="*/ 0 w 366"/>
                  <a:gd name="T15" fmla="*/ 12 h 22"/>
                  <a:gd name="T16" fmla="*/ 0 w 366"/>
                  <a:gd name="T17" fmla="*/ 12 h 22"/>
                  <a:gd name="T18" fmla="*/ 0 w 366"/>
                  <a:gd name="T19" fmla="*/ 16 h 22"/>
                  <a:gd name="T20" fmla="*/ 4 w 366"/>
                  <a:gd name="T21" fmla="*/ 20 h 22"/>
                  <a:gd name="T22" fmla="*/ 8 w 366"/>
                  <a:gd name="T23" fmla="*/ 22 h 22"/>
                  <a:gd name="T24" fmla="*/ 14 w 366"/>
                  <a:gd name="T25" fmla="*/ 22 h 22"/>
                  <a:gd name="T26" fmla="*/ 352 w 366"/>
                  <a:gd name="T27" fmla="*/ 22 h 22"/>
                  <a:gd name="T28" fmla="*/ 352 w 366"/>
                  <a:gd name="T29" fmla="*/ 22 h 22"/>
                  <a:gd name="T30" fmla="*/ 358 w 366"/>
                  <a:gd name="T31" fmla="*/ 22 h 22"/>
                  <a:gd name="T32" fmla="*/ 362 w 366"/>
                  <a:gd name="T33" fmla="*/ 20 h 22"/>
                  <a:gd name="T34" fmla="*/ 366 w 366"/>
                  <a:gd name="T35" fmla="*/ 16 h 22"/>
                  <a:gd name="T36" fmla="*/ 366 w 366"/>
                  <a:gd name="T37" fmla="*/ 12 h 22"/>
                  <a:gd name="T38" fmla="*/ 366 w 366"/>
                  <a:gd name="T39" fmla="*/ 10 h 22"/>
                  <a:gd name="T40" fmla="*/ 366 w 366"/>
                  <a:gd name="T41" fmla="*/ 10 h 22"/>
                  <a:gd name="T42" fmla="*/ 366 w 366"/>
                  <a:gd name="T43" fmla="*/ 6 h 22"/>
                  <a:gd name="T44" fmla="*/ 362 w 366"/>
                  <a:gd name="T45" fmla="*/ 2 h 22"/>
                  <a:gd name="T46" fmla="*/ 358 w 366"/>
                  <a:gd name="T47" fmla="*/ 0 h 22"/>
                  <a:gd name="T48" fmla="*/ 352 w 366"/>
                  <a:gd name="T49" fmla="*/ 0 h 22"/>
                  <a:gd name="T50" fmla="*/ 352 w 36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6" h="22">
                    <a:moveTo>
                      <a:pt x="352" y="0"/>
                    </a:moveTo>
                    <a:lnTo>
                      <a:pt x="14" y="0"/>
                    </a:lnTo>
                    <a:lnTo>
                      <a:pt x="14" y="0"/>
                    </a:lnTo>
                    <a:lnTo>
                      <a:pt x="8" y="0"/>
                    </a:lnTo>
                    <a:lnTo>
                      <a:pt x="4" y="2"/>
                    </a:lnTo>
                    <a:lnTo>
                      <a:pt x="0" y="6"/>
                    </a:lnTo>
                    <a:lnTo>
                      <a:pt x="0" y="10"/>
                    </a:lnTo>
                    <a:lnTo>
                      <a:pt x="0" y="12"/>
                    </a:lnTo>
                    <a:lnTo>
                      <a:pt x="0" y="12"/>
                    </a:lnTo>
                    <a:lnTo>
                      <a:pt x="0" y="16"/>
                    </a:lnTo>
                    <a:lnTo>
                      <a:pt x="4" y="20"/>
                    </a:lnTo>
                    <a:lnTo>
                      <a:pt x="8" y="22"/>
                    </a:lnTo>
                    <a:lnTo>
                      <a:pt x="14" y="22"/>
                    </a:lnTo>
                    <a:lnTo>
                      <a:pt x="352" y="22"/>
                    </a:lnTo>
                    <a:lnTo>
                      <a:pt x="352" y="22"/>
                    </a:lnTo>
                    <a:lnTo>
                      <a:pt x="358" y="22"/>
                    </a:lnTo>
                    <a:lnTo>
                      <a:pt x="362" y="20"/>
                    </a:lnTo>
                    <a:lnTo>
                      <a:pt x="366" y="16"/>
                    </a:lnTo>
                    <a:lnTo>
                      <a:pt x="366" y="12"/>
                    </a:lnTo>
                    <a:lnTo>
                      <a:pt x="366" y="10"/>
                    </a:lnTo>
                    <a:lnTo>
                      <a:pt x="366" y="10"/>
                    </a:lnTo>
                    <a:lnTo>
                      <a:pt x="366" y="6"/>
                    </a:lnTo>
                    <a:lnTo>
                      <a:pt x="362" y="2"/>
                    </a:lnTo>
                    <a:lnTo>
                      <a:pt x="358" y="0"/>
                    </a:lnTo>
                    <a:lnTo>
                      <a:pt x="352" y="0"/>
                    </a:lnTo>
                    <a:lnTo>
                      <a:pt x="3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
              <p:cNvSpPr>
                <a:spLocks noEditPoints="1"/>
              </p:cNvSpPr>
              <p:nvPr/>
            </p:nvSpPr>
            <p:spPr bwMode="auto">
              <a:xfrm>
                <a:off x="2687638" y="752475"/>
                <a:ext cx="409575" cy="206375"/>
              </a:xfrm>
              <a:custGeom>
                <a:avLst/>
                <a:gdLst>
                  <a:gd name="T0" fmla="*/ 118 w 258"/>
                  <a:gd name="T1" fmla="*/ 0 h 130"/>
                  <a:gd name="T2" fmla="*/ 112 w 258"/>
                  <a:gd name="T3" fmla="*/ 2 h 130"/>
                  <a:gd name="T4" fmla="*/ 104 w 258"/>
                  <a:gd name="T5" fmla="*/ 8 h 130"/>
                  <a:gd name="T6" fmla="*/ 104 w 258"/>
                  <a:gd name="T7" fmla="*/ 116 h 130"/>
                  <a:gd name="T8" fmla="*/ 104 w 258"/>
                  <a:gd name="T9" fmla="*/ 122 h 130"/>
                  <a:gd name="T10" fmla="*/ 112 w 258"/>
                  <a:gd name="T11" fmla="*/ 128 h 130"/>
                  <a:gd name="T12" fmla="*/ 140 w 258"/>
                  <a:gd name="T13" fmla="*/ 130 h 130"/>
                  <a:gd name="T14" fmla="*/ 146 w 258"/>
                  <a:gd name="T15" fmla="*/ 128 h 130"/>
                  <a:gd name="T16" fmla="*/ 154 w 258"/>
                  <a:gd name="T17" fmla="*/ 122 h 130"/>
                  <a:gd name="T18" fmla="*/ 154 w 258"/>
                  <a:gd name="T19" fmla="*/ 14 h 130"/>
                  <a:gd name="T20" fmla="*/ 154 w 258"/>
                  <a:gd name="T21" fmla="*/ 8 h 130"/>
                  <a:gd name="T22" fmla="*/ 146 w 258"/>
                  <a:gd name="T23" fmla="*/ 2 h 130"/>
                  <a:gd name="T24" fmla="*/ 140 w 258"/>
                  <a:gd name="T25" fmla="*/ 0 h 130"/>
                  <a:gd name="T26" fmla="*/ 14 w 258"/>
                  <a:gd name="T27" fmla="*/ 0 h 130"/>
                  <a:gd name="T28" fmla="*/ 8 w 258"/>
                  <a:gd name="T29" fmla="*/ 2 h 130"/>
                  <a:gd name="T30" fmla="*/ 2 w 258"/>
                  <a:gd name="T31" fmla="*/ 8 h 130"/>
                  <a:gd name="T32" fmla="*/ 0 w 258"/>
                  <a:gd name="T33" fmla="*/ 116 h 130"/>
                  <a:gd name="T34" fmla="*/ 2 w 258"/>
                  <a:gd name="T35" fmla="*/ 122 h 130"/>
                  <a:gd name="T36" fmla="*/ 8 w 258"/>
                  <a:gd name="T37" fmla="*/ 128 h 130"/>
                  <a:gd name="T38" fmla="*/ 38 w 258"/>
                  <a:gd name="T39" fmla="*/ 130 h 130"/>
                  <a:gd name="T40" fmla="*/ 42 w 258"/>
                  <a:gd name="T41" fmla="*/ 128 h 130"/>
                  <a:gd name="T42" fmla="*/ 50 w 258"/>
                  <a:gd name="T43" fmla="*/ 122 h 130"/>
                  <a:gd name="T44" fmla="*/ 52 w 258"/>
                  <a:gd name="T45" fmla="*/ 14 h 130"/>
                  <a:gd name="T46" fmla="*/ 50 w 258"/>
                  <a:gd name="T47" fmla="*/ 8 h 130"/>
                  <a:gd name="T48" fmla="*/ 42 w 258"/>
                  <a:gd name="T49" fmla="*/ 2 h 130"/>
                  <a:gd name="T50" fmla="*/ 38 w 258"/>
                  <a:gd name="T51" fmla="*/ 0 h 130"/>
                  <a:gd name="T52" fmla="*/ 220 w 258"/>
                  <a:gd name="T53" fmla="*/ 0 h 130"/>
                  <a:gd name="T54" fmla="*/ 216 w 258"/>
                  <a:gd name="T55" fmla="*/ 2 h 130"/>
                  <a:gd name="T56" fmla="*/ 208 w 258"/>
                  <a:gd name="T57" fmla="*/ 8 h 130"/>
                  <a:gd name="T58" fmla="*/ 206 w 258"/>
                  <a:gd name="T59" fmla="*/ 116 h 130"/>
                  <a:gd name="T60" fmla="*/ 208 w 258"/>
                  <a:gd name="T61" fmla="*/ 122 h 130"/>
                  <a:gd name="T62" fmla="*/ 216 w 258"/>
                  <a:gd name="T63" fmla="*/ 128 h 130"/>
                  <a:gd name="T64" fmla="*/ 244 w 258"/>
                  <a:gd name="T65" fmla="*/ 130 h 130"/>
                  <a:gd name="T66" fmla="*/ 250 w 258"/>
                  <a:gd name="T67" fmla="*/ 128 h 130"/>
                  <a:gd name="T68" fmla="*/ 256 w 258"/>
                  <a:gd name="T69" fmla="*/ 122 h 130"/>
                  <a:gd name="T70" fmla="*/ 258 w 258"/>
                  <a:gd name="T71" fmla="*/ 14 h 130"/>
                  <a:gd name="T72" fmla="*/ 256 w 258"/>
                  <a:gd name="T73" fmla="*/ 8 h 130"/>
                  <a:gd name="T74" fmla="*/ 250 w 258"/>
                  <a:gd name="T75" fmla="*/ 2 h 130"/>
                  <a:gd name="T76" fmla="*/ 244 w 258"/>
                  <a:gd name="T7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 h="130">
                    <a:moveTo>
                      <a:pt x="140" y="0"/>
                    </a:moveTo>
                    <a:lnTo>
                      <a:pt x="118" y="0"/>
                    </a:lnTo>
                    <a:lnTo>
                      <a:pt x="118" y="0"/>
                    </a:lnTo>
                    <a:lnTo>
                      <a:pt x="112" y="2"/>
                    </a:lnTo>
                    <a:lnTo>
                      <a:pt x="108" y="4"/>
                    </a:lnTo>
                    <a:lnTo>
                      <a:pt x="104" y="8"/>
                    </a:lnTo>
                    <a:lnTo>
                      <a:pt x="104" y="14"/>
                    </a:lnTo>
                    <a:lnTo>
                      <a:pt x="104" y="116"/>
                    </a:lnTo>
                    <a:lnTo>
                      <a:pt x="104" y="116"/>
                    </a:lnTo>
                    <a:lnTo>
                      <a:pt x="104" y="122"/>
                    </a:lnTo>
                    <a:lnTo>
                      <a:pt x="108" y="126"/>
                    </a:lnTo>
                    <a:lnTo>
                      <a:pt x="112" y="128"/>
                    </a:lnTo>
                    <a:lnTo>
                      <a:pt x="118" y="130"/>
                    </a:lnTo>
                    <a:lnTo>
                      <a:pt x="140" y="130"/>
                    </a:lnTo>
                    <a:lnTo>
                      <a:pt x="140" y="130"/>
                    </a:lnTo>
                    <a:lnTo>
                      <a:pt x="146" y="128"/>
                    </a:lnTo>
                    <a:lnTo>
                      <a:pt x="150" y="126"/>
                    </a:lnTo>
                    <a:lnTo>
                      <a:pt x="154" y="122"/>
                    </a:lnTo>
                    <a:lnTo>
                      <a:pt x="154" y="116"/>
                    </a:lnTo>
                    <a:lnTo>
                      <a:pt x="154" y="14"/>
                    </a:lnTo>
                    <a:lnTo>
                      <a:pt x="154" y="14"/>
                    </a:lnTo>
                    <a:lnTo>
                      <a:pt x="154" y="8"/>
                    </a:lnTo>
                    <a:lnTo>
                      <a:pt x="150" y="4"/>
                    </a:lnTo>
                    <a:lnTo>
                      <a:pt x="146" y="2"/>
                    </a:lnTo>
                    <a:lnTo>
                      <a:pt x="140" y="0"/>
                    </a:lnTo>
                    <a:lnTo>
                      <a:pt x="140" y="0"/>
                    </a:lnTo>
                    <a:close/>
                    <a:moveTo>
                      <a:pt x="38" y="0"/>
                    </a:moveTo>
                    <a:lnTo>
                      <a:pt x="14" y="0"/>
                    </a:lnTo>
                    <a:lnTo>
                      <a:pt x="14" y="0"/>
                    </a:lnTo>
                    <a:lnTo>
                      <a:pt x="8" y="2"/>
                    </a:lnTo>
                    <a:lnTo>
                      <a:pt x="4" y="4"/>
                    </a:lnTo>
                    <a:lnTo>
                      <a:pt x="2" y="8"/>
                    </a:lnTo>
                    <a:lnTo>
                      <a:pt x="0" y="14"/>
                    </a:lnTo>
                    <a:lnTo>
                      <a:pt x="0" y="116"/>
                    </a:lnTo>
                    <a:lnTo>
                      <a:pt x="0" y="116"/>
                    </a:lnTo>
                    <a:lnTo>
                      <a:pt x="2" y="122"/>
                    </a:lnTo>
                    <a:lnTo>
                      <a:pt x="4" y="126"/>
                    </a:lnTo>
                    <a:lnTo>
                      <a:pt x="8" y="128"/>
                    </a:lnTo>
                    <a:lnTo>
                      <a:pt x="14" y="130"/>
                    </a:lnTo>
                    <a:lnTo>
                      <a:pt x="38" y="130"/>
                    </a:lnTo>
                    <a:lnTo>
                      <a:pt x="38" y="130"/>
                    </a:lnTo>
                    <a:lnTo>
                      <a:pt x="42" y="128"/>
                    </a:lnTo>
                    <a:lnTo>
                      <a:pt x="48" y="126"/>
                    </a:lnTo>
                    <a:lnTo>
                      <a:pt x="50" y="122"/>
                    </a:lnTo>
                    <a:lnTo>
                      <a:pt x="52" y="116"/>
                    </a:lnTo>
                    <a:lnTo>
                      <a:pt x="52" y="14"/>
                    </a:lnTo>
                    <a:lnTo>
                      <a:pt x="52" y="14"/>
                    </a:lnTo>
                    <a:lnTo>
                      <a:pt x="50" y="8"/>
                    </a:lnTo>
                    <a:lnTo>
                      <a:pt x="48" y="4"/>
                    </a:lnTo>
                    <a:lnTo>
                      <a:pt x="42" y="2"/>
                    </a:lnTo>
                    <a:lnTo>
                      <a:pt x="38" y="0"/>
                    </a:lnTo>
                    <a:lnTo>
                      <a:pt x="38" y="0"/>
                    </a:lnTo>
                    <a:close/>
                    <a:moveTo>
                      <a:pt x="244" y="0"/>
                    </a:moveTo>
                    <a:lnTo>
                      <a:pt x="220" y="0"/>
                    </a:lnTo>
                    <a:lnTo>
                      <a:pt x="220" y="0"/>
                    </a:lnTo>
                    <a:lnTo>
                      <a:pt x="216" y="2"/>
                    </a:lnTo>
                    <a:lnTo>
                      <a:pt x="210" y="4"/>
                    </a:lnTo>
                    <a:lnTo>
                      <a:pt x="208" y="8"/>
                    </a:lnTo>
                    <a:lnTo>
                      <a:pt x="206" y="14"/>
                    </a:lnTo>
                    <a:lnTo>
                      <a:pt x="206" y="116"/>
                    </a:lnTo>
                    <a:lnTo>
                      <a:pt x="206" y="116"/>
                    </a:lnTo>
                    <a:lnTo>
                      <a:pt x="208" y="122"/>
                    </a:lnTo>
                    <a:lnTo>
                      <a:pt x="210" y="126"/>
                    </a:lnTo>
                    <a:lnTo>
                      <a:pt x="216" y="128"/>
                    </a:lnTo>
                    <a:lnTo>
                      <a:pt x="220" y="130"/>
                    </a:lnTo>
                    <a:lnTo>
                      <a:pt x="244" y="130"/>
                    </a:lnTo>
                    <a:lnTo>
                      <a:pt x="244" y="130"/>
                    </a:lnTo>
                    <a:lnTo>
                      <a:pt x="250" y="128"/>
                    </a:lnTo>
                    <a:lnTo>
                      <a:pt x="254" y="126"/>
                    </a:lnTo>
                    <a:lnTo>
                      <a:pt x="256" y="122"/>
                    </a:lnTo>
                    <a:lnTo>
                      <a:pt x="258" y="116"/>
                    </a:lnTo>
                    <a:lnTo>
                      <a:pt x="258" y="14"/>
                    </a:lnTo>
                    <a:lnTo>
                      <a:pt x="258" y="14"/>
                    </a:lnTo>
                    <a:lnTo>
                      <a:pt x="256" y="8"/>
                    </a:lnTo>
                    <a:lnTo>
                      <a:pt x="254" y="4"/>
                    </a:lnTo>
                    <a:lnTo>
                      <a:pt x="250" y="2"/>
                    </a:lnTo>
                    <a:lnTo>
                      <a:pt x="244" y="0"/>
                    </a:lnTo>
                    <a:lnTo>
                      <a:pt x="2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3"/>
              <p:cNvSpPr>
                <a:spLocks/>
              </p:cNvSpPr>
              <p:nvPr/>
            </p:nvSpPr>
            <p:spPr bwMode="auto">
              <a:xfrm>
                <a:off x="2601913" y="584200"/>
                <a:ext cx="581025" cy="136525"/>
              </a:xfrm>
              <a:custGeom>
                <a:avLst/>
                <a:gdLst>
                  <a:gd name="T0" fmla="*/ 358 w 366"/>
                  <a:gd name="T1" fmla="*/ 66 h 86"/>
                  <a:gd name="T2" fmla="*/ 186 w 366"/>
                  <a:gd name="T3" fmla="*/ 0 h 86"/>
                  <a:gd name="T4" fmla="*/ 186 w 366"/>
                  <a:gd name="T5" fmla="*/ 0 h 86"/>
                  <a:gd name="T6" fmla="*/ 180 w 366"/>
                  <a:gd name="T7" fmla="*/ 0 h 86"/>
                  <a:gd name="T8" fmla="*/ 8 w 366"/>
                  <a:gd name="T9" fmla="*/ 66 h 86"/>
                  <a:gd name="T10" fmla="*/ 8 w 366"/>
                  <a:gd name="T11" fmla="*/ 66 h 86"/>
                  <a:gd name="T12" fmla="*/ 4 w 366"/>
                  <a:gd name="T13" fmla="*/ 68 h 86"/>
                  <a:gd name="T14" fmla="*/ 2 w 366"/>
                  <a:gd name="T15" fmla="*/ 70 h 86"/>
                  <a:gd name="T16" fmla="*/ 0 w 366"/>
                  <a:gd name="T17" fmla="*/ 74 h 86"/>
                  <a:gd name="T18" fmla="*/ 0 w 366"/>
                  <a:gd name="T19" fmla="*/ 78 h 86"/>
                  <a:gd name="T20" fmla="*/ 0 w 366"/>
                  <a:gd name="T21" fmla="*/ 78 h 86"/>
                  <a:gd name="T22" fmla="*/ 2 w 366"/>
                  <a:gd name="T23" fmla="*/ 80 h 86"/>
                  <a:gd name="T24" fmla="*/ 4 w 366"/>
                  <a:gd name="T25" fmla="*/ 82 h 86"/>
                  <a:gd name="T26" fmla="*/ 6 w 366"/>
                  <a:gd name="T27" fmla="*/ 84 h 86"/>
                  <a:gd name="T28" fmla="*/ 10 w 366"/>
                  <a:gd name="T29" fmla="*/ 86 h 86"/>
                  <a:gd name="T30" fmla="*/ 356 w 366"/>
                  <a:gd name="T31" fmla="*/ 86 h 86"/>
                  <a:gd name="T32" fmla="*/ 356 w 366"/>
                  <a:gd name="T33" fmla="*/ 86 h 86"/>
                  <a:gd name="T34" fmla="*/ 360 w 366"/>
                  <a:gd name="T35" fmla="*/ 84 h 86"/>
                  <a:gd name="T36" fmla="*/ 362 w 366"/>
                  <a:gd name="T37" fmla="*/ 82 h 86"/>
                  <a:gd name="T38" fmla="*/ 364 w 366"/>
                  <a:gd name="T39" fmla="*/ 80 h 86"/>
                  <a:gd name="T40" fmla="*/ 366 w 366"/>
                  <a:gd name="T41" fmla="*/ 78 h 86"/>
                  <a:gd name="T42" fmla="*/ 366 w 366"/>
                  <a:gd name="T43" fmla="*/ 78 h 86"/>
                  <a:gd name="T44" fmla="*/ 366 w 366"/>
                  <a:gd name="T45" fmla="*/ 74 h 86"/>
                  <a:gd name="T46" fmla="*/ 364 w 366"/>
                  <a:gd name="T47" fmla="*/ 70 h 86"/>
                  <a:gd name="T48" fmla="*/ 362 w 366"/>
                  <a:gd name="T49" fmla="*/ 68 h 86"/>
                  <a:gd name="T50" fmla="*/ 358 w 366"/>
                  <a:gd name="T51" fmla="*/ 66 h 86"/>
                  <a:gd name="T52" fmla="*/ 358 w 366"/>
                  <a:gd name="T53"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6" h="86">
                    <a:moveTo>
                      <a:pt x="358" y="66"/>
                    </a:moveTo>
                    <a:lnTo>
                      <a:pt x="186" y="0"/>
                    </a:lnTo>
                    <a:lnTo>
                      <a:pt x="186" y="0"/>
                    </a:lnTo>
                    <a:lnTo>
                      <a:pt x="180" y="0"/>
                    </a:lnTo>
                    <a:lnTo>
                      <a:pt x="8" y="66"/>
                    </a:lnTo>
                    <a:lnTo>
                      <a:pt x="8" y="66"/>
                    </a:lnTo>
                    <a:lnTo>
                      <a:pt x="4" y="68"/>
                    </a:lnTo>
                    <a:lnTo>
                      <a:pt x="2" y="70"/>
                    </a:lnTo>
                    <a:lnTo>
                      <a:pt x="0" y="74"/>
                    </a:lnTo>
                    <a:lnTo>
                      <a:pt x="0" y="78"/>
                    </a:lnTo>
                    <a:lnTo>
                      <a:pt x="0" y="78"/>
                    </a:lnTo>
                    <a:lnTo>
                      <a:pt x="2" y="80"/>
                    </a:lnTo>
                    <a:lnTo>
                      <a:pt x="4" y="82"/>
                    </a:lnTo>
                    <a:lnTo>
                      <a:pt x="6" y="84"/>
                    </a:lnTo>
                    <a:lnTo>
                      <a:pt x="10" y="86"/>
                    </a:lnTo>
                    <a:lnTo>
                      <a:pt x="356" y="86"/>
                    </a:lnTo>
                    <a:lnTo>
                      <a:pt x="356" y="86"/>
                    </a:lnTo>
                    <a:lnTo>
                      <a:pt x="360" y="84"/>
                    </a:lnTo>
                    <a:lnTo>
                      <a:pt x="362" y="82"/>
                    </a:lnTo>
                    <a:lnTo>
                      <a:pt x="364" y="80"/>
                    </a:lnTo>
                    <a:lnTo>
                      <a:pt x="366" y="78"/>
                    </a:lnTo>
                    <a:lnTo>
                      <a:pt x="366" y="78"/>
                    </a:lnTo>
                    <a:lnTo>
                      <a:pt x="366" y="74"/>
                    </a:lnTo>
                    <a:lnTo>
                      <a:pt x="364" y="70"/>
                    </a:lnTo>
                    <a:lnTo>
                      <a:pt x="362" y="68"/>
                    </a:lnTo>
                    <a:lnTo>
                      <a:pt x="358" y="66"/>
                    </a:lnTo>
                    <a:lnTo>
                      <a:pt x="35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84"/>
              <p:cNvSpPr>
                <a:spLocks/>
              </p:cNvSpPr>
              <p:nvPr/>
            </p:nvSpPr>
            <p:spPr bwMode="auto">
              <a:xfrm>
                <a:off x="2630488" y="987425"/>
                <a:ext cx="523875" cy="38100"/>
              </a:xfrm>
              <a:custGeom>
                <a:avLst/>
                <a:gdLst>
                  <a:gd name="T0" fmla="*/ 330 w 330"/>
                  <a:gd name="T1" fmla="*/ 12 h 24"/>
                  <a:gd name="T2" fmla="*/ 330 w 330"/>
                  <a:gd name="T3" fmla="*/ 12 h 24"/>
                  <a:gd name="T4" fmla="*/ 330 w 330"/>
                  <a:gd name="T5" fmla="*/ 12 h 24"/>
                  <a:gd name="T6" fmla="*/ 330 w 330"/>
                  <a:gd name="T7" fmla="*/ 18 h 24"/>
                  <a:gd name="T8" fmla="*/ 326 w 330"/>
                  <a:gd name="T9" fmla="*/ 20 h 24"/>
                  <a:gd name="T10" fmla="*/ 322 w 330"/>
                  <a:gd name="T11" fmla="*/ 24 h 24"/>
                  <a:gd name="T12" fmla="*/ 316 w 330"/>
                  <a:gd name="T13" fmla="*/ 24 h 24"/>
                  <a:gd name="T14" fmla="*/ 14 w 330"/>
                  <a:gd name="T15" fmla="*/ 24 h 24"/>
                  <a:gd name="T16" fmla="*/ 14 w 330"/>
                  <a:gd name="T17" fmla="*/ 24 h 24"/>
                  <a:gd name="T18" fmla="*/ 8 w 330"/>
                  <a:gd name="T19" fmla="*/ 24 h 24"/>
                  <a:gd name="T20" fmla="*/ 4 w 330"/>
                  <a:gd name="T21" fmla="*/ 20 h 24"/>
                  <a:gd name="T22" fmla="*/ 0 w 330"/>
                  <a:gd name="T23" fmla="*/ 18 h 24"/>
                  <a:gd name="T24" fmla="*/ 0 w 330"/>
                  <a:gd name="T25" fmla="*/ 12 h 24"/>
                  <a:gd name="T26" fmla="*/ 0 w 330"/>
                  <a:gd name="T27" fmla="*/ 12 h 24"/>
                  <a:gd name="T28" fmla="*/ 0 w 330"/>
                  <a:gd name="T29" fmla="*/ 12 h 24"/>
                  <a:gd name="T30" fmla="*/ 0 w 330"/>
                  <a:gd name="T31" fmla="*/ 8 h 24"/>
                  <a:gd name="T32" fmla="*/ 4 w 330"/>
                  <a:gd name="T33" fmla="*/ 4 h 24"/>
                  <a:gd name="T34" fmla="*/ 8 w 330"/>
                  <a:gd name="T35" fmla="*/ 2 h 24"/>
                  <a:gd name="T36" fmla="*/ 14 w 330"/>
                  <a:gd name="T37" fmla="*/ 0 h 24"/>
                  <a:gd name="T38" fmla="*/ 316 w 330"/>
                  <a:gd name="T39" fmla="*/ 0 h 24"/>
                  <a:gd name="T40" fmla="*/ 316 w 330"/>
                  <a:gd name="T41" fmla="*/ 0 h 24"/>
                  <a:gd name="T42" fmla="*/ 322 w 330"/>
                  <a:gd name="T43" fmla="*/ 2 h 24"/>
                  <a:gd name="T44" fmla="*/ 326 w 330"/>
                  <a:gd name="T45" fmla="*/ 4 h 24"/>
                  <a:gd name="T46" fmla="*/ 330 w 330"/>
                  <a:gd name="T47" fmla="*/ 8 h 24"/>
                  <a:gd name="T48" fmla="*/ 330 w 330"/>
                  <a:gd name="T49" fmla="*/ 12 h 24"/>
                  <a:gd name="T50" fmla="*/ 330 w 330"/>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0" h="24">
                    <a:moveTo>
                      <a:pt x="330" y="12"/>
                    </a:moveTo>
                    <a:lnTo>
                      <a:pt x="330" y="12"/>
                    </a:lnTo>
                    <a:lnTo>
                      <a:pt x="330" y="12"/>
                    </a:lnTo>
                    <a:lnTo>
                      <a:pt x="330" y="18"/>
                    </a:lnTo>
                    <a:lnTo>
                      <a:pt x="326" y="20"/>
                    </a:lnTo>
                    <a:lnTo>
                      <a:pt x="322" y="24"/>
                    </a:lnTo>
                    <a:lnTo>
                      <a:pt x="316" y="24"/>
                    </a:lnTo>
                    <a:lnTo>
                      <a:pt x="14" y="24"/>
                    </a:lnTo>
                    <a:lnTo>
                      <a:pt x="14" y="24"/>
                    </a:lnTo>
                    <a:lnTo>
                      <a:pt x="8" y="24"/>
                    </a:lnTo>
                    <a:lnTo>
                      <a:pt x="4" y="20"/>
                    </a:lnTo>
                    <a:lnTo>
                      <a:pt x="0" y="18"/>
                    </a:lnTo>
                    <a:lnTo>
                      <a:pt x="0" y="12"/>
                    </a:lnTo>
                    <a:lnTo>
                      <a:pt x="0" y="12"/>
                    </a:lnTo>
                    <a:lnTo>
                      <a:pt x="0" y="12"/>
                    </a:lnTo>
                    <a:lnTo>
                      <a:pt x="0" y="8"/>
                    </a:lnTo>
                    <a:lnTo>
                      <a:pt x="4" y="4"/>
                    </a:lnTo>
                    <a:lnTo>
                      <a:pt x="8" y="2"/>
                    </a:lnTo>
                    <a:lnTo>
                      <a:pt x="14" y="0"/>
                    </a:lnTo>
                    <a:lnTo>
                      <a:pt x="316" y="0"/>
                    </a:lnTo>
                    <a:lnTo>
                      <a:pt x="316" y="0"/>
                    </a:lnTo>
                    <a:lnTo>
                      <a:pt x="322" y="2"/>
                    </a:lnTo>
                    <a:lnTo>
                      <a:pt x="326" y="4"/>
                    </a:lnTo>
                    <a:lnTo>
                      <a:pt x="330" y="8"/>
                    </a:lnTo>
                    <a:lnTo>
                      <a:pt x="330" y="12"/>
                    </a:lnTo>
                    <a:lnTo>
                      <a:pt x="33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pic>
        <p:nvPicPr>
          <p:cNvPr id="52" name="Picture 77" descr="F:\Trabajos\Envato\Graphic River\Mica PPT\mountains.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bwMode="auto">
          <a:xfrm>
            <a:off x="652150" y="4131539"/>
            <a:ext cx="7839701" cy="1032499"/>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613822"/>
            <a:ext cx="57150" cy="200025"/>
          </a:xfrm>
          <a:prstGeom prst="rect">
            <a:avLst/>
          </a:prstGeom>
          <a:noFill/>
          <a:extLst>
            <a:ext uri="{909E8E84-426E-40dd-AFC4-6F175D3DCCD1}">
              <a14:hiddenFill xmlns:a14="http://schemas.microsoft.com/office/drawing/2010/main">
                <a:solidFill>
                  <a:srgbClr val="FFFFFF"/>
                </a:solidFill>
              </a14:hiddenFill>
            </a:ext>
          </a:extLst>
        </p:spPr>
      </p:pic>
      <p:sp>
        <p:nvSpPr>
          <p:cNvPr id="58" name="文本框 57"/>
          <p:cNvSpPr txBox="1"/>
          <p:nvPr/>
        </p:nvSpPr>
        <p:spPr>
          <a:xfrm>
            <a:off x="1115616" y="1779662"/>
            <a:ext cx="5040560" cy="2062103"/>
          </a:xfrm>
          <a:prstGeom prst="rect">
            <a:avLst/>
          </a:prstGeom>
          <a:noFill/>
        </p:spPr>
        <p:txBody>
          <a:bodyPr wrap="square" rtlCol="0">
            <a:spAutoFit/>
          </a:bodyPr>
          <a:lstStyle/>
          <a:p>
            <a:pPr marL="285750" indent="-285750" algn="just">
              <a:buFont typeface="Wingdings" charset="2"/>
              <a:buChar char="Ø"/>
            </a:pPr>
            <a:r>
              <a:rPr lang="en-US" altLang="zh-CN" sz="1600" dirty="0"/>
              <a:t>C</a:t>
            </a:r>
            <a:r>
              <a:rPr lang="en-US" altLang="zh-CN" sz="1600" dirty="0" smtClean="0"/>
              <a:t>ommunity</a:t>
            </a:r>
            <a:r>
              <a:rPr lang="en-US" altLang="zh-CN" sz="1600" dirty="0"/>
              <a:t>-based cooperative </a:t>
            </a:r>
            <a:r>
              <a:rPr lang="en-US" altLang="zh-CN" sz="1600" dirty="0" smtClean="0"/>
              <a:t>approach:</a:t>
            </a:r>
          </a:p>
          <a:p>
            <a:pPr algn="just"/>
            <a:r>
              <a:rPr lang="en-US" altLang="zh-CN" sz="1600" b="1" dirty="0">
                <a:solidFill>
                  <a:srgbClr val="1F497D"/>
                </a:solidFill>
              </a:rPr>
              <a:t>C</a:t>
            </a:r>
            <a:r>
              <a:rPr lang="en-US" altLang="zh-CN" sz="1600" b="1" dirty="0" smtClean="0">
                <a:solidFill>
                  <a:srgbClr val="1F497D"/>
                </a:solidFill>
              </a:rPr>
              <a:t>ooperative </a:t>
            </a:r>
            <a:r>
              <a:rPr lang="en-US" altLang="zh-CN" sz="1600" b="1" dirty="0">
                <a:solidFill>
                  <a:srgbClr val="1F497D"/>
                </a:solidFill>
              </a:rPr>
              <a:t>banking and savings and credit </a:t>
            </a:r>
            <a:r>
              <a:rPr lang="en-US" altLang="zh-CN" sz="1600" b="1" dirty="0" smtClean="0">
                <a:solidFill>
                  <a:srgbClr val="1F497D"/>
                </a:solidFill>
              </a:rPr>
              <a:t>associations</a:t>
            </a:r>
          </a:p>
          <a:p>
            <a:pPr algn="just"/>
            <a:endParaRPr lang="en-US" altLang="zh-CN" sz="1600" dirty="0"/>
          </a:p>
          <a:p>
            <a:pPr marL="285750" indent="-285750" algn="just">
              <a:buFont typeface="Arial"/>
              <a:buChar char="•"/>
            </a:pPr>
            <a:r>
              <a:rPr lang="en-US" altLang="zh-CN" sz="1600" dirty="0" smtClean="0"/>
              <a:t>Benin: Saving </a:t>
            </a:r>
            <a:r>
              <a:rPr lang="en-US" altLang="zh-CN" sz="1600" dirty="0"/>
              <a:t>and loan cooperatives and </a:t>
            </a:r>
            <a:r>
              <a:rPr lang="en-US" altLang="zh-CN" sz="1600" dirty="0" err="1" smtClean="0"/>
              <a:t>mutuals</a:t>
            </a:r>
            <a:r>
              <a:rPr lang="en-US" altLang="zh-CN" sz="1600" dirty="0" smtClean="0"/>
              <a:t> (</a:t>
            </a:r>
            <a:r>
              <a:rPr lang="en-US" altLang="zh-CN" sz="1600" dirty="0"/>
              <a:t>SLCs</a:t>
            </a:r>
            <a:r>
              <a:rPr lang="en-US" altLang="zh-CN" sz="1600" dirty="0" smtClean="0"/>
              <a:t>)</a:t>
            </a:r>
          </a:p>
          <a:p>
            <a:pPr algn="just"/>
            <a:endParaRPr lang="en-US" altLang="zh-CN" sz="1600" dirty="0" smtClean="0"/>
          </a:p>
          <a:p>
            <a:pPr marL="285750" indent="-285750" algn="just">
              <a:buFont typeface="Arial"/>
              <a:buChar char="•"/>
            </a:pPr>
            <a:r>
              <a:rPr lang="en-US" altLang="zh-CN" sz="1600" dirty="0" smtClean="0"/>
              <a:t>Ghana: Rural </a:t>
            </a:r>
            <a:r>
              <a:rPr lang="en-US" altLang="zh-CN" sz="1600" dirty="0"/>
              <a:t>and Community Banks (RCBs) </a:t>
            </a:r>
            <a:endParaRPr lang="en-US" altLang="zh-CN" sz="1600" dirty="0" smtClean="0"/>
          </a:p>
          <a:p>
            <a:pPr algn="just"/>
            <a:r>
              <a:rPr lang="en-US" altLang="zh-CN" sz="1600" dirty="0"/>
              <a:t> </a:t>
            </a:r>
            <a:r>
              <a:rPr lang="en-US" altLang="zh-CN" sz="1600" dirty="0" smtClean="0"/>
              <a:t>          </a:t>
            </a:r>
            <a:r>
              <a:rPr lang="en-US" altLang="zh-CN" sz="1600" dirty="0"/>
              <a:t> </a:t>
            </a:r>
            <a:r>
              <a:rPr lang="en-US" altLang="zh-CN" sz="1600" dirty="0" smtClean="0"/>
              <a:t>&amp; </a:t>
            </a:r>
            <a:r>
              <a:rPr lang="en-US" altLang="zh-CN" sz="1600" dirty="0"/>
              <a:t>the Savings </a:t>
            </a:r>
            <a:r>
              <a:rPr lang="en-US" altLang="zh-CN" sz="1600" dirty="0" smtClean="0"/>
              <a:t>and Loans </a:t>
            </a:r>
            <a:r>
              <a:rPr lang="en-US" altLang="zh-CN" sz="1600" dirty="0"/>
              <a:t>companies (S&amp;Ls) </a:t>
            </a:r>
          </a:p>
        </p:txBody>
      </p:sp>
      <p:pic>
        <p:nvPicPr>
          <p:cNvPr id="2058" name="Picture 1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57150" cy="200025"/>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30"/>
          <p:cNvSpPr>
            <a:spLocks noChangeArrowheads="1"/>
          </p:cNvSpPr>
          <p:nvPr/>
        </p:nvSpPr>
        <p:spPr bwMode="auto">
          <a:xfrm>
            <a:off x="3718936" y="287449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2060" name="Rectangle 31"/>
          <p:cNvSpPr>
            <a:spLocks noChangeArrowheads="1"/>
          </p:cNvSpPr>
          <p:nvPr/>
        </p:nvSpPr>
        <p:spPr bwMode="auto">
          <a:xfrm>
            <a:off x="3718936" y="3470139"/>
            <a:ext cx="8258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2" name="Rectangle 32"/>
          <p:cNvSpPr>
            <a:spLocks noChangeArrowheads="1"/>
          </p:cNvSpPr>
          <p:nvPr/>
        </p:nvSpPr>
        <p:spPr bwMode="auto">
          <a:xfrm>
            <a:off x="3718936" y="3870189"/>
            <a:ext cx="6655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63" name="Rectangle 33"/>
          <p:cNvSpPr>
            <a:spLocks noChangeArrowheads="1"/>
          </p:cNvSpPr>
          <p:nvPr/>
        </p:nvSpPr>
        <p:spPr bwMode="auto">
          <a:xfrm>
            <a:off x="3718936" y="45318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            </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3</a:t>
            </a:r>
            <a:r>
              <a:rPr kumimoji="0" lang="zh-CN" altLang="en-US" sz="12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800" b="0" i="0" u="none" strike="noStrike" cap="none" normalizeH="0" baseline="0" smtClean="0">
              <a:ln>
                <a:noFill/>
              </a:ln>
              <a:solidFill>
                <a:schemeClr val="tx1"/>
              </a:solidFill>
              <a:effectLst/>
              <a:latin typeface="Arial" panose="020B0604020202020204" pitchFamily="34" charset="0"/>
            </a:endParaRPr>
          </a:p>
        </p:txBody>
      </p:sp>
      <p:pic>
        <p:nvPicPr>
          <p:cNvPr id="2" name="图片 1" descr="屏幕快照 2019-09-09 20.25.47.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8184" y="1779662"/>
            <a:ext cx="2571577" cy="1805146"/>
          </a:xfrm>
          <a:prstGeom prst="rect">
            <a:avLst/>
          </a:prstGeom>
        </p:spPr>
      </p:pic>
    </p:spTree>
    <p:extLst>
      <p:ext uri="{BB962C8B-B14F-4D97-AF65-F5344CB8AC3E}">
        <p14:creationId xmlns:p14="http://schemas.microsoft.com/office/powerpoint/2010/main" val="1390758098"/>
      </p:ext>
    </p:extLst>
  </p:cSld>
  <p:clrMapOvr>
    <a:masterClrMapping/>
  </p:clrMapOvr>
  <mc:AlternateContent xmlns:mc="http://schemas.openxmlformats.org/markup-compatibility/2006" xmlns:p14="http://schemas.microsoft.com/office/powerpoint/2010/main">
    <mc:Choice Requires="p14">
      <p:transition spd="slow" p14:dur="1600" advTm="11111">
        <p14:gallery dir="l"/>
      </p:transition>
    </mc:Choice>
    <mc:Fallback xmlns="">
      <p:transition spd="slow" advTm="11111">
        <p:fade/>
      </p:transitio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5D6F7A0A-2223-480F-87A6-B8C7C55F91D6"/>
  <p:tag name="ISPRING_SCORM_RATE_SLIDES" val="1"/>
  <p:tag name="ISPRING_SCORM_PASSING_SCORE" val="100.0000000000"/>
  <p:tag name="ISPRINGONLINEFOLDERID" val="0"/>
  <p:tag name="ISPRINGONLINEFOLDERPATH" val="Content List"/>
  <p:tag name="ISPRINGCLOUDFOLDERID" val="0"/>
  <p:tag name="ISPRINGCLOUDFOLDERPATH" val="Content List"/>
  <p:tag name="ISPRING_PLAYERS_CUSTOMIZATION" val="UEsDBBQAAgAIAFRWmkmvSLvXOAQAAN8OAAAdAAAAdW5pdmVyc2FsL2NvbW1vbl9tZXNzYWdlcy5sbmetV+Fu2zYQ/l+g70AIKLABW9oOaFEUiQNaYmwhsuRKdJxsGARGYmwilJhKlNvsV59mD7Yn2ZGyG7vpICkdYBsm7fvudPfdd+Tx6edCog2vaqHKE+f10SsH8TJTuShXJ86Cnv36zkG1ZmXOpCr5iVMqB52Onj87lqxcNWzF4fvzZwgdF7yuYVmPzOphjUR+4szHqRvN5ji8SoNoEqVjf+KMXFXcsfIeBWqlfvrt7bvPr9+8/fn45dauD0wyw0FwCIQs0ptXPYBCGkdBCmgkSENySZ2R+RxmFy1o4IfEGW2/DLOex+TCGZnPTrtFHJOQpkngeyT1kzSMqM1FQCjxnNGVatCabTjSCm0E/4T0mkMdtag4qqXI7Q+Zgo2y4V3OvGiG/TCNSUJj36V+FDqjRFXV/S8WljV6rSpwV6Nc1Oxa8tz6BMbY3+8qXoNrpoFRCF56LeCfqmCiPOp0HeOlH05SGkVBkpLQ2+04I1LmyKuYcTMQJcYJiQGgYjWvnmCbWpZZc4SlHIYw9SfTAN7UhDAVq7WEtx4ax5xADea87LICjpAY2JUkyyj2TNLAFWLojtX1J1XlB/zYL1QXsB+6EVDQpXvg1GDsgKHGAnSjqnimu8BmJEnwhKTj6BKIDH0XDbGIzqHdzodYXJEEWoQkXTYhvvAn2BDetNiO/7v+ypihs7xHLMvAzqRvI1RTw45JKXSB7bR6mJeEfFhA1XwcfKeLW0BIrK3XSmw4hFDl3ewBTXGJZ/jzYeH/np5hPyBeCoTyomVKrdgZZwzkoVQaMSmVeQDwy/INKzOOrnnGGiD8PfwtF7n9mym2jeRjI/5CTG+l5cVWlUKPXL44GhjagZA9jrBoaghPa17c6S7Xe+E/JQpD7P8Moc+jD/SftM069qEDxkL1tyAgz0aQQFFlfys/PANH87bnQRT88maAzzDaAoQKPRXjAlJ1EMIFpHCA/ZKME5/CsF3y61rozjlmK9sW6PtFzeDgILnmD4W95jcKekJytmnHGciarXRnQfem5YH2UJ8GEHIIgKt2JAKkFAXEn/fAXMzILgOtZBw8yVI1MrctKsWtlQ3IbVPwx3P4plKF3ZWs3pG3Va3TH4mifbi4dTofME8SgmN3mro4dIk5wpmmkT2NgIsmpoAmaYDHxhxIWTCdrUErb1RT5j2B2lOYR84wgG1TmnBWZet/vvzdE+ObSNpdtN19PwgEOswIEfkK9keoNK//7AKheHxoZxd9rLan1p1dz0Ms9YEO/8vpkLWaXqgCto66/QLbtkXDlGJ3OgNCJpZ/qqmy7tG7jzDD8TmIij1fOaMZq25BkahSchCKTbUhoB7m/eHi0GgpSj7E9sc03Tww9ecp9jx7i4LmkyK7bYdXDmfFbHudknCd6gvmTnEIgvcNHs+FHghoZ8ROXqDR2/VDm28ej4yvq9peRY9f7t1M/wVQSwMEFAACAAgAVFaaSVmGb6gLAwAAtQoAACcAAAB1bml2ZXJzYWwvZmxhc2hfcHVibGlzaGluZ19zZXR0aW5ncy54bWzVVt1OGkEUvucpJtN4KasWqyULxgikRAUitNUrM+wc2ImzM9udWRCv+jR9sD5Jz+wIQrTNqjVpwwXM+fnOd37mMOHRbSLJDDIjtGrQ3eoOJaAizYWaNujnUWf7kBJjmeJMagUNqjQlR81KmOZjKUw8BGvR1BCEUaae2gaNrU3rQTCfz6vCpJnTaplbxDfVSCdBmoEBZSELUskW+GUXKRjarFQICb3oXPNcAhEcKSjh2DHZkczENPBmYxbdTDOdK36ipc5INh036LvDY/dZ2niolkhAueRME4VObOuMc+H4MDkUd0BiENMYiR/UKJkLbuMG3as5FLQOHqMU2D4H5lBONCaj7D18ApZxZpk/+ngWbq1ZCryILxRLRDRCDXH5N2hrdP3patC+OOv2Tq9H/f7ZqDvwJAqfYBMnDDYDhUhI51kEqzghs5ZFMfJGnwmTBsJgXbQ0m2i1Qc6dyVhLrH3hhfOQjIH3WAJr3RjeCNVBy11KJpiIXDTocSaYpERYJkW0cjb52Fhhi/531i0JYuGcATkf0ofwvjpRzDID67SWGuNqHjW/6lxystA5keIGiNUE888T/BUDWW8OmWQ6KaQ4PpYYKTDiTMAc+FFR03vA3wW6whBJjp44uakE6yN8y8UdGcNEZ4gLbIYzjnJhPH71WcApM+YBlC05bg3Puq32dbfXal9uuQQZnzEVPRMcGw5Jat8Cn2HuSmMIKTVWcw0CKxOx3EDRHy54YVYmzdKxYzYrmu4aWYBiuwXy8ZioiHA0hcqhLGDEFNFKLgiL8AoZN0IzoXODEj8sHtq8iKB3JUIVVKd4gzBYxiErg7azu/e+tv/h4PBjvRr8/P5j+49O92tlIJmL5vfKyR8Xy2q5PL5zYeB2wdOrwWb5v7kZBhftL2Xq2mtfjkp1sz0sBdcvY9U/LWN14VfZYG2NlaKAe2jqlx5uIikSYYH/zRF7wZi86h/Ez9jbjMkb5vyaq/HfpOxPq8fIxusjDJ58HjlNIpRIsBBuI67eVM392g6+Z55UVSqItvnUbFZ+AVBLAwQUAAIACABUVppJ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FRWmkk5TtMO3wIAAMYJAAAmAAAAdW5pdmVyc2FsL2h0bWxfcHVibGlzaGluZ19zZXR0aW5ncy54bWzNVsFOGzEQvecrLFccyQKlhUabIESCQKUkImkLJ+SsJ1kLr721vQnh1K/ph/VLOl6TkAgaLQiqKodkxzNv3psZzyY+uM0kmYCxQqsm3a5vUQIq0VyocZN+HRxv7lNiHVOcSa2gSZWm5KBVi/NiKIVN++AculqCMMo2ctekqXN5I4qm02ld2Nz4Uy0Lh/i2nugsyg1YUA5MlEs2wy83y8HSVq1GSBxMXzQvJBDBkYISnh2TJy6TNApeQ5bcjI0uFD/SUhtixsMmfbd/6D9zn4DUFhkor8220OjNrsE4F54Ok31xByQFMU6R994uJVPBXdqkO7seBb2jxygldpDAPMqRRi3K3cNn4BhnjoXHkM/BrbNzQzDxmWKZSAZ4Qrz8Jm0Prk+uep2Ls9Pzz9eDbvdscNoLJMqYaBUnjlYTxUhIFyaBRZ6YOceSFHljzIhJC3G0bJq7jbRaIeefyVBLLH0ZRckImcpZkx4awSQlwjEpksWpY2YM7lhI1OBjt+sj5egDYNCbpMxYWE40P7G+iknruy4kJzNdEClugDhNUFGR4a8UyHK5ycjorLRKZh2xUnAgEwFT4Adlle4B/5boClNkBUbiKOYSXMjwoxB3ZAgjbRAX2ASHFu3CBvz6s4BzZu0DKJtz3OifnbY716fn7c7lhhfI+ISp5Jng2ELIcvcW+Ay1K40ppNRYzSUIrEzCCgtlf7jgpVsVmZVzp2xSNt03sgTFdgvkEzDxIMHREqqAqoAJU0QrOSMswUth/QhNhC4sWsKwBGj7IoIhlAhVUh3jgsJkhoOpgra1vfN+98PHvf1PjXr0++evzbVB94uiJ5nPFjbF0dpVsVgXj+9cHPkb+vRld6b4V3e9d9H5VqVS553LQaX+dPqV4LpVvLqfq3hdhOXUW1pMlSjgZhmHNYa7RYpMOOCvOTQvaPz6LR/G4pUa/4Yq1o7v/ysiPC1e6itv8Th68m9GDe2r/71atT9QSwMEFAACAAgAVFaaSW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VFaaSRra6juqAAAAHwEAABoAAAB1bml2ZXJzYWwvaTE4bl9wcmVzZXRzLnhtbJ2PMQ/CIBCFd34FuV2wW9MA3UzcHHQ2FVFJ6NFw1PrzhdQYZ4dL7l3e915O9a8x8KdL5CNqaMQWuEMbrx7vGk7H3aYFTnnA6xAiOg0YgfeGKd+0eEiOXCZeIpA0PHKeOimXZRGeplQSKIY5l2ASNo6yzBhRVlJOKwor2/m/6M8NDGOcq8vsQ96jKXtRq4VTshoqc3YoPN4iyGpQ8uuuys6US0URSv48ZtgbUEsDBBQAAgAIAFRWmklzaDWbbwAAAIAAAAAcAAAAdW5pdmVyc2FsL2xvY2FsX3NldHRpbmdzLnhtbFWMMQ7CMAwA977C8tQOQNkYmnZjREiUB1ipVVVy7CqxEP09WZnuhtMN0zcJfDiXzTTg9dwjsEZbNl0Dvuf76YZQnHQhMeWAagjT2AxikeTF7jUssAsdnGdOVZwflGr5zFxYnbyeoY22H90/8DI2P1BLAwQUAAIACACDgI9FzoIJN+wCAACICAAAFAAAAHVuaXZlcnNhbC9wbGF5ZXIueG1srVVNb9swDD2nwP6DoXutpF3XNJBbdAWKHdahQNZtt0C1GVuLbXmSXDf99aP8bc/pVmAHAzbF90jxkTS7ek5i5wmUFjL1yMKdEwdSXwYiDT3y8PX2eEmuLt8dsSzme1COCDySp8ICeEycALSvRGYQfM9N5JGewUVm4mRKSCXMHrnPkLuLtCTvjmbokmqPRMZkK0qLonCFRkQaahnnlkS7vkxopkBDakDRKg3iNNiV+Tsan0Sm1Owz0D1kZt4euCZpOZ61GJAUp65UIT2Zzxf0x93ntR9Bwo9Fqg1PfSAOVnJWlvKR+7s7GeQxaGubsSrJNRhjkyhtM2ZWYrFMHa18j1QOmwS05iFoN05DQissnQCzbcx1VPPoAa3l1TtR85Z+G/u9adxK5WjnnOWPsdARHvUhnXUSyOgwKkvK65Yd9NB00K1lIo6CX7lQEJSf39oWmS9IFbDtuDJPVxc+HuDbLfeNVPsbhGEX1Qq6rWhuJZpbgloOt42+7ihIc9stcJMraEo1Y08iAPmFK8VtW1walQOjI2ONpUMwo9WVa5E6QVhkkvjsH7SxfiNpfurXlCkB/0OYT0jU1kSkATzfCvQxkGBNDWCxrc01WezamF1OOn9Men09MFU51qLgRRzDVQg4hgE3nHZ2eggKimt08XM1wvYODoIjEUYxPmaSYXx6kCbhajfJ0Ds4CI6lv5uAtua2jHRcx1EztR3E6MQ6YX6ujUzES9megz1jVmUfvjZyzdF1JtqD8/kfoziI0QzmlkysLvvW21fN4b2dU6M7n01WWQbdivMAJs8qr2YW8mzkE8CW57G56efU7MMedJTz1HRMc33HfpfFWryAU4jA/ukWp7YmEdie8ciH5WmPAfXE7TIIX5qmIjJaS1KpeUg5hrV5ElBUmGpWPqLqoZJ5Goy0cbPu56Bj3FXXCrgTwxYzXZxg88nMI+/xpb7LxdlFd5XzxUWDLfO6rwJXubxhVdcJd51B635tL8LqmcfX31BLAwQUAAIACABUVppJ6szFk7EIAAASVQAAKQAAAHVuaXZlcnNhbC9za2luX2N1c3RvbWl6YXRpb25fc2V0dGluZ3MueG1s7VzpbuO6Ff7fpyBcXOAWKOJF3lJ4XGihE2Ec2ddSkpkWhaFYTCxEEl2J9kwu/KNP0wfrk/SQkmLJcRxppv/KaDYdno08C0l9wIySZz/Stwmjof+7y3wa2YQxP3pKxn9AaLSiAY3nMUkIS5oHyr0fefSbGT1STgNqwtzIc2NP56PJuIUm4gcNB+rQGMJbV+t20KCLO3iIDNzTYexSMS4VHcaMTlsfNY9UpHpjsiIRO6111CyNvhUwo4TEzIw88n2slLmLQ+UZXMWu5wNfMu53+bPPre6NLn9Qt90b9PC+oyqK0kd6z2gbrf1gcDlQ2wi3ur2WsteGHaWjoHav177s79uDTk+Bt8llH7R08WUfdQfdbsfYd3AHpJGqakZH3w+Uy3ZbBWt4eKnvJxNt0GqhdrutdI19r69MtBYCbgV0qMqQL6BiKJrS36ua2h4qaKJPtEl3jw3c13to2MH9Vmvf1TSl1Tos7mF2xeU6UCtPJ1/ODxSeDMHJUZ5bzRPJNVpt4xiYHRJuApcRFLkh+dQQORkxkbHo1xXdvPyp/FcjS1eR2rlw7mWZmhKBzFWPT2geNcVIzia8LJZJkY5871PjYcsYjS5WNGKg6iKicegGjfEf00zK5llFku5IXEfu0V2Rg7mB+KkqltmC7IbnnNCKhhs3epnSJ3rx4K6en2K6jbxKbq5fNiQO/OgZuFuXAx2fNRT4CTMZCUv+4SF/qottIJ4J4e71MX8qSQbuAwlyiy3xU0PuYPLjFTkS3fmJz4So2ubPOdGN+0TKARiq/DkvE4GVctQG/PlYiJHvDNgV3gw6Z9kD94XEZSNp8zwrRTfbTd182sT0iS92We7jQL/KBRR6UfTEPWzxp5IQnyA3WClK2bKJ+RtHjNnrcS8ZhWAFgltsLhlJqJxrS312M1etr8vp7Gq21MyrxlhPqxLxsvy10x9+b/f60LkyuYqa7Bt1Oi3rQkJZr1VNl+UsZtMlKMTTpYW/OI0x/7O26OzWmZoWboyzf9RWMF/gu8aY/1lF9HaxwJaztKemgZemvbRmjliXKXaw0Rh/pVu0dncEMYp2PvmG2JogaM9+TFAS+J4Y4C3bj7akgj1jdqOa1nKBbWdh6o45sxpjm8bxy5+FZnfL1pA8azdBnp+4DwHxhFlIETG+Ke5Q8IutfeCkoetHF1WsL9R707paOrPZ1F5iy8gpjTGOPGTELrdUX9FCtfECdMQu7Oo/Jr4U2Sc0IDUIaiu5Nq+up/Db4Y5c+0/rAH6zH/BmjiEkcxJVEITEwQvIOtu+ny0MvoZgELlo4ybJNxp7paQphq6CbtPSZ5CaulPQ73A1uW4IvB+tIHXIilXQd4NtW73CS232BXIcanNWU2j2GUryc02hr9iGGsJ2BTFLvTOvVF4RvAzzAslrcOXyfA9ekLtagRxfzZ1PtwlQ+ApDmYhqTGobsvFvtxBHU52eKPZUJ6yziOCTvyPgRexVyipoQDo2eF79dmv+bTlRzSk2lpBoxux+6Yj+yO250EgiypAbBJRPA0y73s6NVgQ9kJW7hXJ4ATbP9wQbD79w5p9b/3fksqwJ/ZL1L8vAX365qO9dqeu9dTKEQzMYg7PKhn1kvTCDH3SEJ/y7XlRZgPou2GkpayZUhubTWkIYOjpvXdCEg1qCpjUBc9mlAxoHv/fUUmDNMh0WRT+h5g5WruTIHaxoPRX3WLNNBzbte/LAT7EVhEW406idjjS/awQErn2v0X4gjxTKJSDuLt0QoQeK8FeJcmHLLbUox3Sm4LgFOp/SfRW0Bn7Iz+LV1N7e4Hwp0rZSms893QaeqOHAfxatBdZ5G5K3+/ljTENBDdwkz+u0uf31Jx1Jp7hI7c7rbUQ2Vhf69VJXLR3z8yGvqqC6HOQo92zq2MupqnENkKyhy1ZraKyP/NReXVd6vjPwRAV92fLaxI1X6//869/V1Rz5k1JRRv1LXT1Qgrxr4Vd9f7coI8k/KuhxVK0sKl4qCmbH41y0+mnZMSFN/icHUDfdDEIa8g8WlUxDImZhVB1H1a9vIFdtkZp0G68q7d9FJTfq4jO0H3Fya4xv3PgZ2pdDaVBXkVh5npustg+HC8uWBX5Eaor/9H7AJ++Y86VqGOImBzUa+KvndBP04DiafbRBAVzpaujTr1ULeuSRSuL5rL5OscXk7QhaQvp+aAi7kzvOK+FwPYbrN92y0m07YjEN5vw7xdsPc8DAP6tAGo9ZzC9o+VuRI1nTb1nsxo9ukABbkXTMOgcf5vxglqks0465F7x2vKLejHLMeEcD6M56Op2C6jL9WErXNfEdr2jglfbGczg0Z0MF1w/EY36LfGdv+AvEY36bb1kzOKW/9el4qCiaf1zR3LhIrxI74CGR6FIZT/5W5uEeTPlHtqQwkYxQ5gypR8Zi63X8kGTlzGlFh5vveDyKXg8RN1zm4cXOLiVHA4f0bZ7P3xHzWUDeT24xDyjB4lKL91MVkPGcKoH0Y/DxYqRUxF425FMDjv/uas07fdJAmY5PDb6c6ff29+Q2eT/j7awgKbw5LxqKfi7aeS2TEe/i9UzRtNjPC42ab9Zp1DwXoVGm9v0ARtvwgcQYcsCHLpdFqEwssq/zDxt34lx4JPfOaFEBW4PuCG4qeSUUCKXEEseqvFrSl+J4uA2YH5AdyVtVgVBYnPPzHyVQHeeTW2VT8siK6Z1RaldB1usOuVjugQX6u1LiXlQ0cjRSs+iY+5CI2Z/oVvnmc/DxxHaUt2me7sUOTdlR1JsnTAHve6s/aha3WehRJzCzukCaxNMknibxNImnSTxN4mkST5N4msTTJJ4m8TSJp0k8TeJpEk+TeJrE0ySeJvE0iadJPE3iaRJPk3iaxNMknibxtA/xNAmrSVhNwmoSVpOwmoTVJKwmYTUJq0lYTcJqElaTsJqE1SSsJmE1CatJWE3CahJWk7CahNUkrCZhNQmrSVjt/wdWO6aBKOh79789/S9QSwMEFAACAAgAVVaaSSTKI2AFDQAAMR0AABcAAAB1bml2ZXJzYWwvdW5pdmVyc2FsLnBuZ+2YWVxT19bAjxUUURBuqzJjq61WEURlJsQBRdsyCYJUQgSkVJA5ASEJURygIkTaqygJcKlXokxhkCmBRH4IsQIJmBFiQgQhmphQiCEEEvId7O3L9719T/eBh3PO3vv33+ustc5aa6/f+SUowM/E2MoYAACTUyd9TwPAWgIAfCY3Wgeu+FIS14CPNRmn/Y4CDQyb9+DEIP6I/xEAaMJt1EYbgvMNqScjMgDAtHflWkNPeXwBAGz6T/keCb0cJRcO1ThMjdLfYH6wu7L+zsXt18Q73X+7czs0aL+vOXK7lZnvEXZJjFnfL9cP2+z8/egzM9eTZsiJ9UbSwZT3buo5TGYFbEkxoxpXcKIMtwlra2tqa8kopJ5cwyM/LbvpRNOmq97k2zeIsHrdwVInOKjyldYT0LDvw0IYvXfF2oVJnOABaMD5cM69WPeNDCZU31VuBuo8f6YoeythHK3091qxz6bmR+Vp23hBkQEo4NiZxKhFJnaZVfz3THoCZJ41GewCH+Z5n4OrRj0bAODwdTFIbD+a+hkAmH3pDgoqMCOsOM0oALx/tYqv4qv4Kr6Kr+Kr+Cq+iq/iq/gqvoqv4qv4fyM+8SocjmkFt1xRfvP/eYX7bnfawkQhp5ZEJedoZ+nhm73/fCZleM10vWHLawTh7S3JKe12APBsedrunagQ/gVyaeB7p+6n4QfZT12Y92kUReHvydjmB/OmjEAfzQVVPlRb1d3kVkPuRlIoKvANmeqe9favG73Ki4OHgmTcemVddefPkKeF5MCsCD1GbktgQtSRqLUpiBXeg1voRL1cbd2OUAuzSCu/SBIdsToVLxwHmec/iK/Ini6bfatdGtdTm+X6uVJapEsyFZ5Azn5dp2hxFhIrc3M4HWmaBrWMTH+R7RArQGz2WRD3q7y52lPvsrtOetxaAzTQxn7JuNXk4a37yJLnMBPKkkUhQWp59sxjgZe7U8IQT67gSixU/bpqfLIn6vPxIjhZxT1H6qyLaXUkdXxLW+hzYgSUskqCBdSjLW2aGax+ae9IRLCbonCuFq5LkOcbusDLuV0uQotwXOGtDis3BlOZ+Zc6LERrA1KnOtswq0RLvsZc8IW1P7QAttf6iDFvS/zGeBMhr+qX6vCSf7Ix6Ar76RlbgrCIvJus8gjtPkJyW0b+mCKmXPxpy17YJrZdvcY/F8Zz5NFnEyjM2TCUes8BmfbAS2nvDTJJisac3K9oMa+LJed434aItqQqRS/wKdTOIm60MPbtcBzb87YSX12LtMNJQlOjcDt2nPZzBgBozcNbZJ44hPVJCTYbI6xf+tJAcrW/Kp+yLsZwwMZExu/N1rExzV0zewalCM2Rw+X2KPu9xn5/nukouvjysnfo4D51GJeJVwiQuJJjpcESWRo5iWxeoYyTyHNsLEvcQf8vBGPaSSgd5LhwkUnODvDvJnmSZjKMGTuK3PTCjgj5kTL1fuSe9P6oQ3PkpWQDyQGqVHtg7OX9XAveqD9t3zsu5EQxrL+BlUTB0N9V4DYIm9dcmWS/uUvUdg89SrYeBGUG2/4oqNdTDSQl/Xh98utLmpvYsJLgyb5pFUeYBY1LzeTBDSQKctxagO4xBf2V9b6tBzQ4lEPLBUc+f28Lyj/VgK+OaaF68TBZuDpPh8xircaLgNS4X2obHH9D4HycvMM+QIVHlBbJrFwx+Rms2Lf8uA+e5WCO3RNdniyad1H/EymI5g5lvBTlLskzvT5Id21kTDXKOmIRsow6WF5LTLqQhn9cYImtizt7E7BsLd/b1Y8JUfcVvDQmk+HStVdnq54ZDXvaRrsyQ3gH8yOPi7yZBxZ/EtjtyHd4aFe69Pqe9T53/SKP1laaslg+vM8acP9hkTQ4/pic5Cyb9oijL7sBPdn/zlH6iF6QWrwJaRb5rxyTKD6MwCSZ54XW289sJvfM9XeM1bo7Vup/Hi4YcRaix4vc6wZkiJBBjk4EizKFnYBJCviw5IHqd5AwNTqSmPukWy1CJVYuyRydVnzfa6N0CpJem3wUX4mZf7mQM+6MQ03dDQ8L9J59Lh3xsxfmQKZubIvqSLdF5lYQ2UhOhyesWFAt2NqSXJEkbWN7MkqLBGdlwVBeDptZbgUXkBhMQRNbxZ1S2SVUxL+/k+Rso8QE9Gx4jmTSA3RfaecGnPT6B1j5zA3NUxZoMh+OySKh6oUccrRvePc0ydoRTu1S5Uh731tBRW4O6ue5H0f84ktx9wV+7ZCfhN6C29HF1FvPNM2zV1Fu7IVbs1YJ5fTFMDR3fxu9uupeOMtGOgwGZMD2BpSPKf7mFEJ5kXjOFWiszBJlEzHlQj+THXnf3ZhGjxoxPPL2mEL1WmXLgN9u7n448xVUr2G2XJzuzndJMdlSrnxKkbb9UYePxzuzF4sGuIYSi3FLJTsnHFEsjrqp4lPxbcIvpU0jSb/5G+wy40Hs8/17LcbLM1cic8kDR/vuXO+BzP4ouue4YbwGLHq5mZqCRivX4yy+zI0+VSBQBAlgCMEF7lDLkPdtpM9O9wF+cezilKvDE3Ed/US7v6s54XCkGm3jahKLzhp7f88E+EBEFQnDTbac2OITd/2CvKR2NsPszP67U4cmc8jRxXVN4Qi0PsNgdG6/AIb8JNjfBCxZggRdAu4tWRxpOvCzTQmst4uOuGfMeLWitmTdDHVJIf1jV6U36vCgtNmKN7Q2svaT45ypXnLEwDpgntXdr0gU7l8WDxn9bl7oElrAUbvJdPNoCDL7BuuSCOVxtDUgUWQlvcNyzoULXR8glZdCjgkVTaLWClleRhTztMwFzkPvTiqqpJvkKWn3ehsmi0fqA4kxzXZ1tCXhTNhmyMdhaSB2kXVGQdMvc5LahZmuRX9el5Mlk40XLSYprID2S8B5KHiyHV7ypOCspiGEHTU3zX1jA6cKSHGRnMZ9ZdPQ6oOmRNjy1zwM4j+Gx0L61QEyiVV/myWUqUTuCUu0aPLBYpEWAnXXtRY7a6HrqG+qI3p+NL5WkELTOeyRXSUzQgIhSFd//3NKBM9Q+/h/BRAvClX/KYDwMfGWhDgbY4p2byvFl9VFRAijq/+OFav+nEHU7kT+LvdEZrKJi9xmbDJ14sstBBX/Xdsf3+RlVM2fFyF5sKQLmQljZUSKo9hPqGw66CO06fVO1noHeK0kpQ6yvDApT5Q3JPC/8IKlFvdGJ1qYhx3LOimfI9MrhqzuoU6pOUm4CDemq8tge6dnzKYBMYGX9vhfdfIQwe9sTVl8XVbfYofiVyNGzg8IQax1j8cTbA48/6Xjw3T8ueTOOBWYhaRlFQmb1qPVMLE+XogylXQbGGyjfp+KxJHiQB159j8lQoeZ7du2Xj9Sfrqq5VutVHfcv0X7ffOWIKTGaMSTxvCGG/I70M/5VWQ5WLVGq5N56Sh2VStSw/eKmKR7OnAOtfpLtXNmY2kQzteTzU0YXNFMld1G1f13bXTXvIzT2E2PqS2dm16SM/SzOCzhiXJgFuwexqU4rDbW+tDrBfKLiQShMs5eqEz7bfFRGG0nJQ2fu2slNE0z7PQ45VfStr6VA69bNy+Qt/H7ArcSoDeSMT/RdPIU5nzDoHNE5XaHtY8c8cQnwgEaaDTpQXFh1UaHBi4EPj8Csf98JV/zUSpOuID3OoSblA+69VuUolMyJm/c2+PRudI+GP/xyvC7iAD1AHy5ubzYGr7tbGQ9ivrhIcrnmxVFipUvduCekijEGsE6sC6GnMHenR8+dnF9j4c5ARoIO5/WqtA04xSa+59qPGNXJTqdrfZwKvvrvOOst0cPJ1/DGDFOZZ1MwsRnWO4emEnz/Pd8jOyzwloksxQTidv25McTYBaIL6tsqQqV+gukDAqeEMdTumZPUJaX/kH4bVH9jdDeZFEwvpz5dYBUm47WjfxrUb0743lqGuJqH4csGfCR8vUKj+yKYl3uGqBxVHUZQjNHyHxAMS4SDTVhRtz1mMLKGl2ancanVHR3Rq2bcqVphlLCmFA92vrga74oR1afOHGrVphGt5WD3+P9sTQpOdFyJUKUGR/0kq4RTtZWiqqCc0jYRZwY1rd3MkQ92cHQUX7rq5lOSQVHpx4fvxlHrK7PJss+WyZS1965XFIj88bNbAMAQfmi2iPr4s0QEQu/YIYFlSnY3IxxfZ1vn3t5HsZAzXS3mwy+eUKs8MRX/yUAuBISYv+xIgahGNtEtBK2BvyyeVZtyvh1LKQk9YUIZ/xi0Sfe9ruzxAE+euFNPtPUpS4t5nPgSiW+kL2Wwm+3zFXIaLhreUrJRCsv6hxkQXwtXu8YF1bK6UgG+2Ugd+f/accdMWArKzcCh+6hrdOPwKLRZgt25UB+DbfrY+9m6NMd4A5xEKesNExv+2EKbNXFXaGx3NStBBc0GNHy6yDbWJsw4By5gWFF1S8vcdzG0SwGyAGy0O/DQpZTztYvb25FFaQfzmUmgqvAqeMBvg1Hz+f9D1BLAwQUAAIACABVVppJ3F656EsAAABqAAAAGwAAAHVuaXZlcnNhbC91bml2ZXJzYWwucG5nLnhtbLOxr8jNUShLLSrOzM+zVTLUM1Cyt+PlsikoSi3LTC1XqACKAQUhQEmhEsg1QnDLM1NKMmyVLA0MEGIZqZnpGSW2SmbmpnBBfaCRAFBLAQIAABQAAgAIAFRWmkmvSLvXOAQAAN8OAAAdAAAAAAAAAAEAAAAAAAAAAAB1bml2ZXJzYWwvY29tbW9uX21lc3NhZ2VzLmxuZ1BLAQIAABQAAgAIAFRWmklZhm+oCwMAALUKAAAnAAAAAAAAAAEAAAAAAHMEAAB1bml2ZXJzYWwvZmxhc2hfcHVibGlzaGluZ19zZXR0aW5ncy54bWxQSwECAAAUAAIACABUVppJtfwJZLoCAABVCgAAIQAAAAAAAAABAAAAAADDBwAAdW5pdmVyc2FsL2ZsYXNoX3NraW5fc2V0dGluZ3MueG1sUEsBAgAAFAACAAgAVFaaSTlO0w7fAgAAxgkAACYAAAAAAAAAAQAAAAAAvAoAAHVuaXZlcnNhbC9odG1sX3B1Ymxpc2hpbmdfc2V0dGluZ3MueG1sUEsBAgAAFAACAAgAVFaaSWhxUpGaAQAAHwYAAB8AAAAAAAAAAQAAAAAA3w0AAHVuaXZlcnNhbC9odG1sX3NraW5fc2V0dGluZ3MuanNQSwECAAAUAAIACABUVppJGtrqO6oAAAAfAQAAGgAAAAAAAAABAAAAAAC2DwAAdW5pdmVyc2FsL2kxOG5fcHJlc2V0cy54bWxQSwECAAAUAAIACABUVppJc2g1m28AAACAAAAAHAAAAAAAAAABAAAAAACYEAAAdW5pdmVyc2FsL2xvY2FsX3NldHRpbmdzLnhtbFBLAQIAABQAAgAIAIOAj0XOggk37AIAAIgIAAAUAAAAAAAAAAEAAAAAAEERAAB1bml2ZXJzYWwvcGxheWVyLnhtbFBLAQIAABQAAgAIAFRWmknqzMWTsQgAABJVAAApAAAAAAAAAAEAAAAAAF8UAAB1bml2ZXJzYWwvc2tpbl9jdXN0b21pemF0aW9uX3NldHRpbmdzLnhtbFBLAQIAABQAAgAIAFVWmkkkyiNgBQ0AADEdAAAXAAAAAAAAAAAAAAAAAFcdAAB1bml2ZXJzYWwvdW5pdmVyc2FsLnBuZ1BLAQIAABQAAgAIAFVWmkncXrnoSwAAAGoAAAAbAAAAAAAAAAEAAAAAAJEqAAB1bml2ZXJzYWwvdW5pdmVyc2FsLnBuZy54bWxQSwUGAAAAAAsACwBJAwAAFSsAAAAA"/>
  <p:tag name="ISPRING_PRESENTATION_TITLE" val="商务都市"/>
  <p:tag name="ISPRING_OUTPUT_FOLDER" val="C:\Users\Administrator.WIN-01611280920\Desktop"/>
  <p:tag name="ISPRING_RESOURCE_PATHS_HASH_PRESENTER" val="eafb90bca8be3f3168f69ffeeebeff8f542bef9"/>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B蓝蓝01">
      <a:dk1>
        <a:sysClr val="windowText" lastClr="000000"/>
      </a:dk1>
      <a:lt1>
        <a:sysClr val="window" lastClr="FFFFFF"/>
      </a:lt1>
      <a:dk2>
        <a:srgbClr val="4E5B6F"/>
      </a:dk2>
      <a:lt2>
        <a:srgbClr val="D6ECFF"/>
      </a:lt2>
      <a:accent1>
        <a:srgbClr val="00B0D9"/>
      </a:accent1>
      <a:accent2>
        <a:srgbClr val="1D2B3B"/>
      </a:accent2>
      <a:accent3>
        <a:srgbClr val="00B0D9"/>
      </a:accent3>
      <a:accent4>
        <a:srgbClr val="1D2B3B"/>
      </a:accent4>
      <a:accent5>
        <a:srgbClr val="00B0D9"/>
      </a:accent5>
      <a:accent6>
        <a:srgbClr val="1D2B3B"/>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3038</TotalTime>
  <Words>1892</Words>
  <Application>Microsoft Macintosh PowerPoint</Application>
  <PresentationFormat>全屏显示(16:9)</PresentationFormat>
  <Paragraphs>269</Paragraphs>
  <Slides>29</Slides>
  <Notes>29</Notes>
  <HiddenSlides>0</HiddenSlides>
  <MMClips>1</MMClips>
  <ScaleCrop>false</ScaleCrop>
  <HeadingPairs>
    <vt:vector size="4" baseType="variant">
      <vt:variant>
        <vt:lpstr>主题</vt:lpstr>
      </vt:variant>
      <vt:variant>
        <vt:i4>1</vt:i4>
      </vt:variant>
      <vt:variant>
        <vt:lpstr>幻灯片标题</vt:lpstr>
      </vt:variant>
      <vt:variant>
        <vt:i4>29</vt:i4>
      </vt:variant>
    </vt:vector>
  </HeadingPairs>
  <TitlesOfParts>
    <vt:vector size="30"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商务都市</dc:title>
  <dc:creator>Windows</dc:creator>
  <cp:lastModifiedBy>Li</cp:lastModifiedBy>
  <cp:revision>192</cp:revision>
  <dcterms:created xsi:type="dcterms:W3CDTF">2016-09-07T12:16:54Z</dcterms:created>
  <dcterms:modified xsi:type="dcterms:W3CDTF">2019-09-12T20:02:27Z</dcterms:modified>
</cp:coreProperties>
</file>